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1"/>
  </p:sldMasterIdLst>
  <p:notesMasterIdLst>
    <p:notesMasterId r:id="rId9"/>
  </p:notesMasterIdLst>
  <p:sldIdLst>
    <p:sldId id="256" r:id="rId2"/>
    <p:sldId id="257" r:id="rId3"/>
    <p:sldId id="264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CCFFFF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B2C910-909A-4432-80EF-159F7B2923BD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10EE9-2146-40A3-9B59-6DD1300328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6491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8D622-372A-472F-9D68-DC090B2A7571}" type="datetime1">
              <a:rPr lang="en-IN" smtClean="0"/>
              <a:pPr/>
              <a:t>05-07-2023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9E426-B113-4533-B608-9FC066FF9810}" type="datetime1">
              <a:rPr lang="en-IN" smtClean="0"/>
              <a:pPr/>
              <a:t>05-07-2023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C96E-6921-4B72-B60D-0FFA89028A9A}" type="datetime1">
              <a:rPr lang="en-IN" smtClean="0"/>
              <a:pPr/>
              <a:t>05-07-2023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AC38F-EA87-49E2-8246-96FE815A9340}" type="datetime1">
              <a:rPr lang="en-IN" smtClean="0"/>
              <a:pPr/>
              <a:t>05-07-2023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5F57-3B3E-4C39-A8C8-AFF9F5A63A15}" type="datetime1">
              <a:rPr lang="en-IN" smtClean="0"/>
              <a:pPr/>
              <a:t>05-07-2023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349DF-63AC-4344-92CE-1A907CA06E3E}" type="datetime1">
              <a:rPr lang="en-IN" smtClean="0"/>
              <a:pPr/>
              <a:t>05-07-2023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8928B-5917-4405-803A-E938946D004D}" type="datetime1">
              <a:rPr lang="en-IN" smtClean="0"/>
              <a:pPr/>
              <a:t>05-07-2023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BFF6-6134-47C5-8E89-20DF662DD971}" type="datetime1">
              <a:rPr lang="en-IN" smtClean="0"/>
              <a:pPr/>
              <a:t>05-07-2023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7D8D7-A29B-42D9-9A92-5BE92D9307DE}" type="datetime1">
              <a:rPr lang="en-IN" smtClean="0"/>
              <a:pPr/>
              <a:t>05-07-2023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D97DE-302F-4FDC-AED5-163629E91713}" type="datetime1">
              <a:rPr lang="en-IN" smtClean="0"/>
              <a:pPr/>
              <a:t>05-07-2023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4F86-76EA-4D61-B842-4B9DB0F9F315}" type="datetime1">
              <a:rPr lang="en-IN" smtClean="0"/>
              <a:pPr/>
              <a:t>05-07-2023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70725-4447-4914-A89E-D8C961C0F79D}" type="datetime1">
              <a:rPr lang="en-IN" smtClean="0"/>
              <a:pPr/>
              <a:t>05-07-2023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72815"/>
            <a:ext cx="7772400" cy="2592289"/>
          </a:xfr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IN" sz="5400" b="1" dirty="0" smtClean="0">
                <a:solidFill>
                  <a:srgbClr val="FF0000"/>
                </a:solidFill>
              </a:rPr>
              <a:t/>
            </a:r>
            <a:br>
              <a:rPr lang="en-IN" sz="5400" b="1" dirty="0" smtClean="0">
                <a:solidFill>
                  <a:srgbClr val="FF0000"/>
                </a:solidFill>
              </a:rPr>
            </a:br>
            <a:r>
              <a:rPr lang="en-IN" sz="5400" b="1" dirty="0" smtClean="0">
                <a:solidFill>
                  <a:srgbClr val="FF0000"/>
                </a:solidFill>
              </a:rPr>
              <a:t> Standards and Guidelines for the statistical treatment of PT data </a:t>
            </a:r>
            <a:br>
              <a:rPr lang="en-IN" sz="5400" b="1" dirty="0" smtClean="0">
                <a:solidFill>
                  <a:srgbClr val="FF0000"/>
                </a:solidFill>
              </a:rPr>
            </a:br>
            <a:endParaRPr lang="en-IN" sz="54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404664"/>
            <a:ext cx="8496944" cy="5904656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Standards and guidelines for providing PT / </a:t>
            </a:r>
            <a:r>
              <a:rPr lang="en-IN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EQA</a:t>
            </a:r>
            <a:r>
              <a:rPr lang="en-IN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schemes</a:t>
            </a:r>
          </a:p>
          <a:p>
            <a:pPr marL="457200" indent="-457200" algn="just"/>
            <a:endParaRPr lang="en-IN" sz="10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lphaLcParenR"/>
            </a:pPr>
            <a:r>
              <a:rPr lang="en-IN" sz="2400" b="1" dirty="0" smtClean="0">
                <a:latin typeface="Arial" pitchFamily="34" charset="0"/>
                <a:cs typeface="Arial" pitchFamily="34" charset="0"/>
              </a:rPr>
              <a:t>ISO 13528:2022 - 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Statistical Methods for use in Proficiency Testing by Interlaboratory comparisons</a:t>
            </a:r>
            <a:r>
              <a:rPr lang="en-IN" sz="2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 algn="just">
              <a:buFont typeface="+mj-lt"/>
              <a:buAutoNum type="alphaLcParenR"/>
            </a:pPr>
            <a:endParaRPr lang="en-IN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lphaLcParenR"/>
            </a:pPr>
            <a:r>
              <a:rPr lang="en-IN" sz="2400" b="1" dirty="0" err="1" smtClean="0">
                <a:latin typeface="Arial" pitchFamily="34" charset="0"/>
                <a:cs typeface="Arial" pitchFamily="34" charset="0"/>
              </a:rPr>
              <a:t>IUPAC</a:t>
            </a:r>
            <a:r>
              <a:rPr lang="en-IN" sz="2400" b="1" dirty="0" smtClean="0">
                <a:latin typeface="Arial" pitchFamily="34" charset="0"/>
                <a:cs typeface="Arial" pitchFamily="34" charset="0"/>
              </a:rPr>
              <a:t> Technical Report 1/2006 - 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The International Harmonized Protocol for the Proficiency Testing of Analytical Chemistry Laboratories</a:t>
            </a:r>
          </a:p>
          <a:p>
            <a:pPr marL="457200" indent="-457200" algn="just">
              <a:buFont typeface="+mj-lt"/>
              <a:buAutoNum type="alphaLcParenR"/>
            </a:pPr>
            <a:endParaRPr lang="en-IN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lphaLcParenR"/>
            </a:pPr>
            <a:r>
              <a:rPr lang="en-IN" sz="2400" b="1" dirty="0" smtClean="0">
                <a:latin typeface="Arial" pitchFamily="34" charset="0"/>
                <a:cs typeface="Arial" pitchFamily="34" charset="0"/>
              </a:rPr>
              <a:t>ISO/TS 20612:2007 - 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Water Quality – Interlaboratory comparisons for proficiency testing of analytical  chemistry laboratories</a:t>
            </a:r>
          </a:p>
          <a:p>
            <a:pPr marL="457200" indent="-457200" algn="just">
              <a:buFont typeface="+mj-lt"/>
              <a:buAutoNum type="alphaLcParenR"/>
            </a:pPr>
            <a:endParaRPr lang="en-IN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lphaLcParenR"/>
            </a:pPr>
            <a:r>
              <a:rPr lang="en-IN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ISO/IEC 17043:2023 - 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Conformity Assessment – General Requirements for Proficiency Testing</a:t>
            </a:r>
            <a:endParaRPr lang="en-IN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2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117F-4EA2-4748-BB70-505076C636CF}" type="datetime1">
              <a:rPr lang="en-IN" smtClean="0"/>
              <a:pPr/>
              <a:t>05-07-2023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404665"/>
            <a:ext cx="8496944" cy="5755422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Standards and guidelines for providing PT / </a:t>
            </a:r>
            <a:r>
              <a:rPr lang="en-IN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EQA</a:t>
            </a:r>
            <a:r>
              <a:rPr lang="en-IN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schemes</a:t>
            </a:r>
          </a:p>
          <a:p>
            <a:pPr algn="ctr"/>
            <a:endParaRPr lang="en-IN" sz="24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/>
            <a:r>
              <a:rPr lang="en-IN" sz="2400" b="1" dirty="0" smtClean="0">
                <a:latin typeface="Arial" pitchFamily="34" charset="0"/>
                <a:cs typeface="Arial" pitchFamily="34" charset="0"/>
              </a:rPr>
              <a:t>e)   ISO 17034:2016 - 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General requirements for the competence of reference material producers</a:t>
            </a:r>
          </a:p>
          <a:p>
            <a:pPr marL="457200" indent="-457200">
              <a:buFont typeface="+mj-lt"/>
              <a:buAutoNum type="alphaLcParenR"/>
            </a:pPr>
            <a:endParaRPr lang="en-IN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/>
            <a:r>
              <a:rPr lang="en-IN" sz="2400" b="1" dirty="0" smtClean="0">
                <a:latin typeface="Arial" pitchFamily="34" charset="0"/>
                <a:cs typeface="Arial" pitchFamily="34" charset="0"/>
              </a:rPr>
              <a:t>f)   ISO-Guide 35: 2017 - 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Reference materials – General and statistical principle for certification</a:t>
            </a:r>
          </a:p>
          <a:p>
            <a:pPr marL="457200" indent="-457200">
              <a:buFont typeface="+mj-lt"/>
              <a:buAutoNum type="alphaLcParenR"/>
            </a:pPr>
            <a:endParaRPr lang="en-IN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/>
            <a:r>
              <a:rPr lang="en-IN" sz="2400" b="1" dirty="0" smtClean="0">
                <a:latin typeface="Arial" pitchFamily="34" charset="0"/>
                <a:cs typeface="Arial" pitchFamily="34" charset="0"/>
              </a:rPr>
              <a:t>g)  ISO 5725-1 to -6 - 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Accuracy (trueness and precision) of measurement methods and results</a:t>
            </a:r>
          </a:p>
          <a:p>
            <a:pPr marL="457200" indent="-457200">
              <a:buFont typeface="+mj-lt"/>
              <a:buAutoNum type="alphaLcParenR"/>
            </a:pPr>
            <a:endParaRPr lang="en-IN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/>
            <a:r>
              <a:rPr lang="en-IN" sz="2400" b="1" dirty="0" smtClean="0">
                <a:latin typeface="Arial" pitchFamily="34" charset="0"/>
                <a:cs typeface="Arial" pitchFamily="34" charset="0"/>
              </a:rPr>
              <a:t>h) ISO 22117 </a:t>
            </a:r>
            <a:r>
              <a:rPr lang="en-IN" sz="2400" dirty="0" smtClean="0">
                <a:latin typeface="Arial" pitchFamily="34" charset="0"/>
                <a:cs typeface="Arial" pitchFamily="34" charset="0"/>
              </a:rPr>
              <a:t>- Microbiology of the food chain — Specific requirements and guidance for proficiency testing by interlaboratory comparison</a:t>
            </a:r>
            <a:endParaRPr lang="en-IN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3CD2A-0E0E-4AC2-BE5B-C57D2306B063}" type="datetime1">
              <a:rPr lang="en-IN" smtClean="0"/>
              <a:pPr/>
              <a:t>05-07-2023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"/>
            <a:ext cx="9144000" cy="6117059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2800" b="1" dirty="0">
                <a:latin typeface="Arial" pitchFamily="34" charset="0"/>
                <a:cs typeface="Arial" pitchFamily="34" charset="0"/>
              </a:rPr>
              <a:t>ISO 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13528:2022 - Statistical </a:t>
            </a:r>
            <a:r>
              <a:rPr lang="en-IN" sz="2800" b="1" dirty="0">
                <a:latin typeface="Arial" pitchFamily="34" charset="0"/>
                <a:cs typeface="Arial" pitchFamily="34" charset="0"/>
              </a:rPr>
              <a:t>Methods for use in Proficiency Testing 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by Interlaboratory comparisons</a:t>
            </a:r>
          </a:p>
          <a:p>
            <a:pPr algn="ctr"/>
            <a:endParaRPr lang="en-IN" sz="500" b="1" dirty="0" smtClean="0">
              <a:latin typeface="Arial" pitchFamily="34" charset="0"/>
              <a:cs typeface="Arial" pitchFamily="34" charset="0"/>
            </a:endParaRPr>
          </a:p>
          <a:p>
            <a:endParaRPr lang="en-IN" sz="900" b="1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IN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5 ways to determine the </a:t>
            </a:r>
            <a:r>
              <a:rPr lang="en-IN" sz="2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Assigned Value </a:t>
            </a:r>
            <a:r>
              <a:rPr lang="en-IN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with more</a:t>
            </a:r>
          </a:p>
          <a:p>
            <a:r>
              <a:rPr lang="en-IN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emphasis </a:t>
            </a:r>
            <a:r>
              <a:rPr lang="en-IN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on its </a:t>
            </a:r>
            <a:r>
              <a:rPr lang="en-IN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uncertainty</a:t>
            </a:r>
          </a:p>
          <a:p>
            <a:endParaRPr lang="en-IN" sz="1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IN" sz="3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IN" sz="2200" b="1" dirty="0" smtClean="0">
                <a:latin typeface="Arial" pitchFamily="34" charset="0"/>
                <a:cs typeface="Arial" pitchFamily="34" charset="0"/>
              </a:rPr>
              <a:t>Formulation, </a:t>
            </a:r>
            <a:r>
              <a:rPr lang="en-IN" sz="2200" b="1" dirty="0">
                <a:latin typeface="Arial" pitchFamily="34" charset="0"/>
                <a:cs typeface="Arial" pitchFamily="34" charset="0"/>
              </a:rPr>
              <a:t>certified reference 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material, results from one laboratory,  consensus </a:t>
            </a:r>
            <a:r>
              <a:rPr lang="en-IN" sz="2200" b="1" dirty="0">
                <a:latin typeface="Arial" pitchFamily="34" charset="0"/>
                <a:cs typeface="Arial" pitchFamily="34" charset="0"/>
              </a:rPr>
              <a:t>from expert 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laboratories</a:t>
            </a:r>
            <a:r>
              <a:rPr lang="en-IN" sz="22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consensus from participants</a:t>
            </a:r>
          </a:p>
          <a:p>
            <a:endParaRPr lang="en-IN" sz="700" b="1" dirty="0" smtClean="0">
              <a:latin typeface="Arial" pitchFamily="34" charset="0"/>
              <a:cs typeface="Arial" pitchFamily="34" charset="0"/>
            </a:endParaRPr>
          </a:p>
          <a:p>
            <a:endParaRPr lang="en-IN" sz="500" b="1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IN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5 </a:t>
            </a:r>
            <a:r>
              <a:rPr lang="en-IN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ways to determine the </a:t>
            </a:r>
            <a:r>
              <a:rPr lang="en-IN" sz="2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SDPA</a:t>
            </a:r>
          </a:p>
          <a:p>
            <a:pPr>
              <a:buFont typeface="Wingdings" pitchFamily="2" charset="2"/>
              <a:buChar char="ü"/>
            </a:pPr>
            <a:endParaRPr lang="en-IN" sz="400" b="1" u="sng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6350" indent="-6350" algn="just"/>
            <a:r>
              <a:rPr lang="en-IN" sz="2200" b="1" dirty="0" smtClean="0">
                <a:latin typeface="Arial" pitchFamily="34" charset="0"/>
                <a:cs typeface="Arial" pitchFamily="34" charset="0"/>
              </a:rPr>
              <a:t>perception of experts, by experience from prom previous PT rounds, from a general model, from results of a precision experiment, from data in a round of a PT scheme</a:t>
            </a:r>
          </a:p>
          <a:p>
            <a:pPr marL="6350" indent="-6350"/>
            <a:endParaRPr lang="en-IN" sz="300" b="1" dirty="0" smtClean="0">
              <a:latin typeface="Arial" pitchFamily="34" charset="0"/>
              <a:cs typeface="Arial" pitchFamily="34" charset="0"/>
            </a:endParaRPr>
          </a:p>
          <a:p>
            <a:endParaRPr lang="en-IN" sz="1050" b="1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IN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7 ways to report </a:t>
            </a:r>
            <a:r>
              <a:rPr lang="en-IN" sz="26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Performance statistics</a:t>
            </a:r>
          </a:p>
          <a:p>
            <a:pPr>
              <a:buFont typeface="Wingdings" pitchFamily="2" charset="2"/>
              <a:buChar char="ü"/>
            </a:pPr>
            <a:endParaRPr lang="en-IN" sz="700" b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IN" sz="2200" b="1" dirty="0" smtClean="0">
                <a:latin typeface="Arial" pitchFamily="34" charset="0"/>
                <a:cs typeface="Arial" pitchFamily="34" charset="0"/>
              </a:rPr>
              <a:t>Deviation, </a:t>
            </a:r>
            <a:r>
              <a:rPr lang="en-IN" sz="2200" b="1" dirty="0">
                <a:latin typeface="Arial" pitchFamily="34" charset="0"/>
                <a:cs typeface="Arial" pitchFamily="34" charset="0"/>
              </a:rPr>
              <a:t>percent 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deviation, z-scores</a:t>
            </a:r>
            <a:r>
              <a:rPr lang="en-IN" sz="2200" b="1" dirty="0">
                <a:latin typeface="Arial" pitchFamily="34" charset="0"/>
                <a:cs typeface="Arial" pitchFamily="34" charset="0"/>
              </a:rPr>
              <a:t>, En-numbers, z’-scores, 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Zeta-scores</a:t>
            </a:r>
            <a:r>
              <a:rPr lang="en-IN" sz="22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 P</a:t>
            </a:r>
            <a:r>
              <a:rPr lang="en-IN" sz="2200" b="1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  score</a:t>
            </a:r>
            <a:endParaRPr lang="en-IN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8ABC-8F87-403B-931A-D96D4C704835}" type="datetime1">
              <a:rPr lang="en-IN" smtClean="0"/>
              <a:pPr/>
              <a:t>05-07-2023</a:t>
            </a:fld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9552" y="476672"/>
            <a:ext cx="8136904" cy="55092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ISO </a:t>
            </a:r>
            <a:r>
              <a:rPr lang="en-IN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13528:2022 - Statistical </a:t>
            </a:r>
            <a:r>
              <a:rPr lang="en-IN" sz="32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Methods for use in Proficiency Testing </a:t>
            </a:r>
            <a:r>
              <a:rPr lang="en-IN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by Interlaboratory comparisons</a:t>
            </a:r>
          </a:p>
          <a:p>
            <a:endParaRPr lang="en-IN" sz="1600" dirty="0">
              <a:latin typeface="Arial" pitchFamily="34" charset="0"/>
              <a:cs typeface="Arial" pitchFamily="34" charset="0"/>
            </a:endParaRPr>
          </a:p>
          <a:p>
            <a:pPr marL="539750" indent="-539750" algn="just">
              <a:buFont typeface="Wingdings" pitchFamily="2" charset="2"/>
              <a:buChar char="ü"/>
            </a:pP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Preferred </a:t>
            </a:r>
            <a:r>
              <a:rPr lang="en-IN" sz="2800" b="1" dirty="0">
                <a:latin typeface="Arial" pitchFamily="34" charset="0"/>
                <a:cs typeface="Arial" pitchFamily="34" charset="0"/>
              </a:rPr>
              <a:t>statistical method for 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the calculation </a:t>
            </a:r>
            <a:r>
              <a:rPr lang="en-IN" sz="2800" b="1" dirty="0">
                <a:latin typeface="Arial" pitchFamily="34" charset="0"/>
                <a:cs typeface="Arial" pitchFamily="34" charset="0"/>
              </a:rPr>
              <a:t>of consensus mean 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and standard </a:t>
            </a:r>
            <a:r>
              <a:rPr lang="en-IN" sz="2800" b="1" dirty="0">
                <a:latin typeface="Arial" pitchFamily="34" charset="0"/>
                <a:cs typeface="Arial" pitchFamily="34" charset="0"/>
              </a:rPr>
              <a:t>deviation: Algorithm 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A.  Described </a:t>
            </a:r>
            <a:r>
              <a:rPr lang="en-IN" sz="2800" b="1" dirty="0">
                <a:latin typeface="Arial" pitchFamily="34" charset="0"/>
                <a:cs typeface="Arial" pitchFamily="34" charset="0"/>
              </a:rPr>
              <a:t>in Annex C (normative) 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and also </a:t>
            </a:r>
            <a:r>
              <a:rPr lang="en-IN" sz="2800" b="1" dirty="0">
                <a:latin typeface="Arial" pitchFamily="34" charset="0"/>
                <a:cs typeface="Arial" pitchFamily="34" charset="0"/>
              </a:rPr>
              <a:t>in ISO 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5725-5:1998</a:t>
            </a:r>
          </a:p>
          <a:p>
            <a:pPr marL="539750" indent="-539750" algn="just"/>
            <a:endParaRPr lang="en-IN" sz="1600" b="1" dirty="0">
              <a:latin typeface="Arial" pitchFamily="34" charset="0"/>
              <a:cs typeface="Arial" pitchFamily="34" charset="0"/>
            </a:endParaRPr>
          </a:p>
          <a:p>
            <a:pPr marL="539750" indent="-539750" algn="just">
              <a:buFont typeface="Wingdings" pitchFamily="2" charset="2"/>
              <a:buChar char="ü"/>
            </a:pP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but </a:t>
            </a:r>
            <a:r>
              <a:rPr lang="en-IN" sz="2800" b="1" dirty="0">
                <a:latin typeface="Arial" pitchFamily="34" charset="0"/>
                <a:cs typeface="Arial" pitchFamily="34" charset="0"/>
              </a:rPr>
              <a:t>also allowed: Other 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calculation methods</a:t>
            </a:r>
            <a:r>
              <a:rPr lang="en-IN" sz="2800" b="1" dirty="0">
                <a:latin typeface="Arial" pitchFamily="34" charset="0"/>
                <a:cs typeface="Arial" pitchFamily="34" charset="0"/>
              </a:rPr>
              <a:t>, provided that they have </a:t>
            </a:r>
            <a:r>
              <a:rPr lang="en-IN" sz="2800" b="1" dirty="0" smtClean="0">
                <a:latin typeface="Arial" pitchFamily="34" charset="0"/>
                <a:cs typeface="Arial" pitchFamily="34" charset="0"/>
              </a:rPr>
              <a:t>a sound </a:t>
            </a:r>
            <a:r>
              <a:rPr lang="en-IN" sz="2800" b="1" dirty="0">
                <a:latin typeface="Arial" pitchFamily="34" charset="0"/>
                <a:cs typeface="Arial" pitchFamily="34" charset="0"/>
              </a:rPr>
              <a:t>statistical basis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5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F0A6-DA1B-47C1-8132-78335F4711CB}" type="datetime1">
              <a:rPr lang="en-IN" smtClean="0"/>
              <a:pPr/>
              <a:t>05-07-2023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332656"/>
            <a:ext cx="7560840" cy="5904655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2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IUPAC</a:t>
            </a:r>
            <a:r>
              <a:rPr lang="en-IN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Technical Report </a:t>
            </a:r>
            <a:r>
              <a:rPr lang="en-IN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1/2006 - The </a:t>
            </a:r>
            <a:r>
              <a:rPr lang="en-IN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International Harmonized Protocol for the Proficiency </a:t>
            </a:r>
            <a:r>
              <a:rPr lang="en-IN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Testing of </a:t>
            </a:r>
            <a:r>
              <a:rPr lang="en-IN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Analytical Chemistry </a:t>
            </a:r>
            <a:r>
              <a:rPr lang="en-IN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Laboratories</a:t>
            </a:r>
          </a:p>
          <a:p>
            <a:endParaRPr lang="en-IN" sz="2000" dirty="0">
              <a:latin typeface="Arial" pitchFamily="34" charset="0"/>
              <a:cs typeface="Arial" pitchFamily="34" charset="0"/>
            </a:endParaRPr>
          </a:p>
          <a:p>
            <a:pPr marL="360363" indent="-360363" algn="just">
              <a:buFont typeface="Wingdings" pitchFamily="2" charset="2"/>
              <a:buChar char="ü"/>
            </a:pP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Several </a:t>
            </a:r>
            <a:r>
              <a:rPr lang="en-IN" sz="2200" b="1" dirty="0">
                <a:latin typeface="Arial" pitchFamily="34" charset="0"/>
                <a:cs typeface="Arial" pitchFamily="34" charset="0"/>
              </a:rPr>
              <a:t>ways to determine </a:t>
            </a:r>
            <a:r>
              <a:rPr lang="en-IN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Assigned Value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, but the provider </a:t>
            </a:r>
            <a:r>
              <a:rPr lang="en-IN" sz="2200" b="1" dirty="0">
                <a:latin typeface="Arial" pitchFamily="34" charset="0"/>
                <a:cs typeface="Arial" pitchFamily="34" charset="0"/>
              </a:rPr>
              <a:t>must report an uncertainty to 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the participants</a:t>
            </a:r>
          </a:p>
          <a:p>
            <a:pPr marL="360363" indent="-360363" algn="just"/>
            <a:endParaRPr lang="en-IN" b="1" dirty="0">
              <a:latin typeface="Arial" pitchFamily="34" charset="0"/>
              <a:cs typeface="Arial" pitchFamily="34" charset="0"/>
            </a:endParaRPr>
          </a:p>
          <a:p>
            <a:pPr marL="360363" indent="-360363" algn="just">
              <a:buFont typeface="Wingdings" pitchFamily="2" charset="2"/>
              <a:buChar char="ü"/>
            </a:pP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IN" sz="2200" b="1" dirty="0">
                <a:latin typeface="Arial" pitchFamily="34" charset="0"/>
                <a:cs typeface="Arial" pitchFamily="34" charset="0"/>
              </a:rPr>
              <a:t>calculation of </a:t>
            </a:r>
            <a:r>
              <a:rPr lang="en-IN" sz="2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consensus mean </a:t>
            </a:r>
            <a:r>
              <a:rPr lang="en-IN" sz="2200" b="1" dirty="0">
                <a:latin typeface="Arial" pitchFamily="34" charset="0"/>
                <a:cs typeface="Arial" pitchFamily="34" charset="0"/>
              </a:rPr>
              <a:t>Alg. A (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called H15 </a:t>
            </a:r>
            <a:r>
              <a:rPr lang="en-IN" sz="2200" b="1" dirty="0">
                <a:latin typeface="Arial" pitchFamily="34" charset="0"/>
                <a:cs typeface="Arial" pitchFamily="34" charset="0"/>
              </a:rPr>
              <a:t>here) is recommended, but with a check, if 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the distribution </a:t>
            </a:r>
            <a:r>
              <a:rPr lang="en-IN" sz="2200" b="1" dirty="0">
                <a:latin typeface="Arial" pitchFamily="34" charset="0"/>
                <a:cs typeface="Arial" pitchFamily="34" charset="0"/>
              </a:rPr>
              <a:t>is </a:t>
            </a:r>
            <a:r>
              <a:rPr lang="en-IN" sz="2200" b="1" dirty="0" err="1" smtClean="0">
                <a:latin typeface="Arial" pitchFamily="34" charset="0"/>
                <a:cs typeface="Arial" pitchFamily="34" charset="0"/>
              </a:rPr>
              <a:t>unimodal</a:t>
            </a:r>
            <a:endParaRPr lang="en-IN" sz="2200" b="1" dirty="0" smtClean="0">
              <a:latin typeface="Arial" pitchFamily="34" charset="0"/>
              <a:cs typeface="Arial" pitchFamily="34" charset="0"/>
            </a:endParaRPr>
          </a:p>
          <a:p>
            <a:pPr marL="360363" indent="-360363" algn="just"/>
            <a:endParaRPr lang="en-IN" b="1" dirty="0">
              <a:latin typeface="Arial" pitchFamily="34" charset="0"/>
              <a:cs typeface="Arial" pitchFamily="34" charset="0"/>
            </a:endParaRPr>
          </a:p>
          <a:p>
            <a:pPr marL="360363" indent="-360363" algn="just">
              <a:buFont typeface="Wingdings" pitchFamily="2" charset="2"/>
              <a:buChar char="ü"/>
            </a:pPr>
            <a:r>
              <a:rPr lang="en-IN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Performance statistics 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- only </a:t>
            </a:r>
            <a:r>
              <a:rPr lang="en-IN" sz="2200" b="1" dirty="0">
                <a:latin typeface="Arial" pitchFamily="34" charset="0"/>
                <a:cs typeface="Arial" pitchFamily="34" charset="0"/>
              </a:rPr>
              <a:t>the use of z-scores is 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recommended</a:t>
            </a:r>
          </a:p>
          <a:p>
            <a:pPr marL="360363" indent="-360363" algn="just"/>
            <a:endParaRPr lang="en-IN" b="1" dirty="0">
              <a:latin typeface="Arial" pitchFamily="34" charset="0"/>
              <a:cs typeface="Arial" pitchFamily="34" charset="0"/>
            </a:endParaRPr>
          </a:p>
          <a:p>
            <a:pPr marL="360363" indent="-360363" algn="just">
              <a:buFont typeface="Wingdings" pitchFamily="2" charset="2"/>
              <a:buChar char="ü"/>
            </a:pP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Determination </a:t>
            </a:r>
            <a:r>
              <a:rPr lang="en-IN" sz="2200" b="1" dirty="0">
                <a:latin typeface="Arial" pitchFamily="34" charset="0"/>
                <a:cs typeface="Arial" pitchFamily="34" charset="0"/>
              </a:rPr>
              <a:t>of the </a:t>
            </a:r>
            <a:r>
              <a:rPr lang="en-IN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SDPA 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-  </a:t>
            </a:r>
            <a:r>
              <a:rPr lang="en-IN" sz="2200" b="1" dirty="0">
                <a:latin typeface="Arial" pitchFamily="34" charset="0"/>
                <a:cs typeface="Arial" pitchFamily="34" charset="0"/>
              </a:rPr>
              <a:t>Only value determined by fitness-for-purpose </a:t>
            </a:r>
            <a:r>
              <a:rPr lang="en-IN" sz="2200" b="1" dirty="0" smtClean="0">
                <a:latin typeface="Arial" pitchFamily="34" charset="0"/>
                <a:cs typeface="Arial" pitchFamily="34" charset="0"/>
              </a:rPr>
              <a:t>is recommended.</a:t>
            </a:r>
            <a:endParaRPr lang="en-IN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6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8503-9E84-4EB0-9318-C89DB8F55619}" type="datetime1">
              <a:rPr lang="en-IN" smtClean="0"/>
              <a:pPr/>
              <a:t>05-07-2023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404664"/>
            <a:ext cx="8083736" cy="55092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ISO/IEC 17043: </a:t>
            </a:r>
            <a:r>
              <a:rPr lang="en-IN" sz="26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2023 -– ANNEX B – STATISTICAL METHODS FOR PT (Informative)</a:t>
            </a:r>
          </a:p>
          <a:p>
            <a:pPr algn="ctr"/>
            <a:endParaRPr lang="en-IN" sz="1400" b="1" dirty="0" smtClean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B.1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 General</a:t>
            </a:r>
          </a:p>
          <a:p>
            <a:pPr marL="0" lvl="1"/>
            <a:endParaRPr lang="en-IN" sz="1400" dirty="0" smtClean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B.2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Assessment of PT item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homogeneity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stability</a:t>
            </a:r>
          </a:p>
          <a:p>
            <a:pPr marL="0" lvl="1"/>
            <a:endParaRPr lang="en-US" sz="1400" b="1" dirty="0" smtClean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B.3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Determination of the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Assigned Value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and its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uncertainty </a:t>
            </a:r>
          </a:p>
          <a:p>
            <a:pPr marL="0" lvl="1"/>
            <a:endParaRPr lang="en-IN" sz="1400" dirty="0" smtClean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B.4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.1 Calculation of Performance statistics -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Performance for quantitative results </a:t>
            </a:r>
          </a:p>
          <a:p>
            <a:pPr marL="0" lvl="1"/>
            <a:endParaRPr lang="en-US" sz="1400" b="1" dirty="0" smtClean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B.4.2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Calculation of performance statistics -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Performance for nominal and ordinal results </a:t>
            </a:r>
          </a:p>
          <a:p>
            <a:pPr marL="0" lvl="1"/>
            <a:endParaRPr lang="en-US" sz="1400" b="1" dirty="0" smtClean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B.5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Evaluation of performance </a:t>
            </a:r>
            <a:endParaRPr lang="en-IN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7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38168-183E-429E-B3BD-4AFF569DFE56}" type="datetime1">
              <a:rPr lang="en-IN" smtClean="0"/>
              <a:pPr/>
              <a:t>05-07-2023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Words>475</Words>
  <Application>Microsoft Office PowerPoint</Application>
  <PresentationFormat>On-screen Show (4:3)</PresentationFormat>
  <Paragraphs>82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Standards and Guidelines for the statistical treatment of PT data  </vt:lpstr>
      <vt:lpstr>Slide 2</vt:lpstr>
      <vt:lpstr>Slide 3</vt:lpstr>
      <vt:lpstr>Slide 4</vt:lpstr>
      <vt:lpstr>Slide 5</vt:lpstr>
      <vt:lpstr>Slide 6</vt:lpstr>
      <vt:lpstr>Slide 7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xavier</dc:creator>
  <cp:lastModifiedBy>User1</cp:lastModifiedBy>
  <cp:revision>31</cp:revision>
  <dcterms:created xsi:type="dcterms:W3CDTF">2011-09-05T09:37:03Z</dcterms:created>
  <dcterms:modified xsi:type="dcterms:W3CDTF">2023-07-05T13:49:27Z</dcterms:modified>
</cp:coreProperties>
</file>