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1"/>
  </p:notesMasterIdLst>
  <p:sldIdLst>
    <p:sldId id="257" r:id="rId2"/>
    <p:sldId id="258" r:id="rId3"/>
    <p:sldId id="266" r:id="rId4"/>
    <p:sldId id="267" r:id="rId5"/>
    <p:sldId id="269" r:id="rId6"/>
    <p:sldId id="270" r:id="rId7"/>
    <p:sldId id="268" r:id="rId8"/>
    <p:sldId id="271" r:id="rId9"/>
    <p:sldId id="272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7FFFF"/>
    <a:srgbClr val="FFFFA3"/>
    <a:srgbClr val="0000FF"/>
    <a:srgbClr val="66FFFF"/>
    <a:srgbClr val="FFFF81"/>
    <a:srgbClr val="FFFF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FEB572-1883-4CFD-B2C8-CDEA49E4ADD1}" type="datetimeFigureOut">
              <a:rPr lang="en-IN" smtClean="0"/>
              <a:t>27-06-2023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038A08-74D1-424F-A38B-2CE3B74794F6}" type="slidenum">
              <a:rPr lang="en-IN" smtClean="0"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1C2C1-6D52-41D5-BE59-28661A4C6D3A}" type="datetime1">
              <a:rPr lang="en-IN" smtClean="0"/>
              <a:t>27-06-2023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513EA-150E-43FC-8179-1EEFFD41BFB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18C10-77D9-4F4A-922D-0BDA1D42BC68}" type="datetime1">
              <a:rPr lang="en-IN" smtClean="0"/>
              <a:t>27-06-2023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513EA-150E-43FC-8179-1EEFFD41BFB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70560-E589-4FF7-90DA-C86E0FD239F4}" type="datetime1">
              <a:rPr lang="en-IN" smtClean="0"/>
              <a:t>27-06-2023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513EA-150E-43FC-8179-1EEFFD41BFB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EAAB7-BB80-482A-8ED9-D6D07F26FC37}" type="datetime1">
              <a:rPr lang="en-IN" smtClean="0"/>
              <a:t>27-06-2023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513EA-150E-43FC-8179-1EEFFD41BFB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8D6E3-A0B2-41DD-8E5B-E12ED4843CA5}" type="datetime1">
              <a:rPr lang="en-IN" smtClean="0"/>
              <a:t>27-06-2023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513EA-150E-43FC-8179-1EEFFD41BFB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64BFB-7E9B-4C69-B1FD-8460755E4B85}" type="datetime1">
              <a:rPr lang="en-IN" smtClean="0"/>
              <a:t>27-06-2023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513EA-150E-43FC-8179-1EEFFD41BFB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D6E37-3F0C-4D95-AD6F-975EB0308AC0}" type="datetime1">
              <a:rPr lang="en-IN" smtClean="0"/>
              <a:t>27-06-2023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513EA-150E-43FC-8179-1EEFFD41BFB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04330-E64E-49CA-A91B-CE957EFFDA3D}" type="datetime1">
              <a:rPr lang="en-IN" smtClean="0"/>
              <a:t>27-06-2023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513EA-150E-43FC-8179-1EEFFD41BFB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6D054-CAC1-4AEB-975A-53BC3E1AD083}" type="datetime1">
              <a:rPr lang="en-IN" smtClean="0"/>
              <a:t>27-06-2023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513EA-150E-43FC-8179-1EEFFD41BFB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90420-44BB-42FB-9458-0D4DE249CAED}" type="datetime1">
              <a:rPr lang="en-IN" smtClean="0"/>
              <a:t>27-06-2023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513EA-150E-43FC-8179-1EEFFD41BFB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4ED85-D58D-4945-AFC4-C502BD412806}" type="datetime1">
              <a:rPr lang="en-IN" smtClean="0"/>
              <a:t>27-06-2023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513EA-150E-43FC-8179-1EEFFD41BFB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13AD0B-E688-4778-91E6-5EEB68735796}" type="datetime1">
              <a:rPr lang="en-IN" smtClean="0"/>
              <a:t>27-06-2023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IN" smtClean="0"/>
              <a:t>S.SUBRAMANIAN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5513EA-150E-43FC-8179-1EEFFD41BFB7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51345"/>
            <a:ext cx="7772400" cy="4693879"/>
          </a:xfrm>
          <a:solidFill>
            <a:srgbClr val="FFFFA3"/>
          </a:solidFill>
          <a:ln w="28575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IN" b="1" dirty="0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IN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Validation of Assigned Value</a:t>
            </a:r>
            <a:r>
              <a:rPr lang="en-IN" b="1" dirty="0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en-IN" b="1" dirty="0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IN" b="1" dirty="0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en-IN" b="1" dirty="0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IN" b="1" dirty="0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en-IN" b="1" dirty="0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IN" b="1" dirty="0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S.SUBRAMANIAN</a:t>
            </a:r>
            <a:r>
              <a:rPr lang="en-IN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en-IN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endParaRPr lang="en-IN" b="1" dirty="0">
              <a:solidFill>
                <a:srgbClr val="0000FF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850106"/>
          </a:xfrm>
          <a:solidFill>
            <a:srgbClr val="B7FFFF"/>
          </a:solidFill>
          <a:ln w="28575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IN" sz="32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What is validation of Assigned Value?</a:t>
            </a:r>
            <a:endParaRPr lang="en-IN" sz="32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91264" cy="5256584"/>
          </a:xfrm>
          <a:solidFill>
            <a:schemeClr val="bg1">
              <a:lumMod val="85000"/>
            </a:schemeClr>
          </a:solidFill>
          <a:ln w="28575"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IN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Assigned Value and its uncertainty</a:t>
            </a:r>
            <a:r>
              <a:rPr lang="en-IN" sz="2000" b="1" dirty="0" smtClean="0">
                <a:latin typeface="Arial" pitchFamily="34" charset="0"/>
                <a:cs typeface="Arial" pitchFamily="34" charset="0"/>
              </a:rPr>
              <a:t> can be determined as stipulated in chapter 7 of ISO 13528:2022 by the following 5 methods:</a:t>
            </a:r>
          </a:p>
          <a:p>
            <a:pPr>
              <a:buNone/>
            </a:pPr>
            <a:endParaRPr lang="en-IN" sz="300" b="1" dirty="0" smtClean="0">
              <a:latin typeface="Arial" pitchFamily="34" charset="0"/>
              <a:cs typeface="Arial" pitchFamily="34" charset="0"/>
            </a:endParaRPr>
          </a:p>
          <a:p>
            <a:pPr marL="457200" lvl="0" indent="-457200">
              <a:buFont typeface="+mj-lt"/>
              <a:buAutoNum type="alphaLcParenR"/>
            </a:pPr>
            <a:r>
              <a:rPr lang="en-IN" sz="2000" b="1" dirty="0" smtClean="0">
                <a:latin typeface="Arial" pitchFamily="34" charset="0"/>
                <a:cs typeface="Arial" pitchFamily="34" charset="0"/>
              </a:rPr>
              <a:t>By formulation (also called as Known Value Scheme);</a:t>
            </a:r>
          </a:p>
          <a:p>
            <a:pPr marL="457200" lvl="0" indent="-457200">
              <a:buFont typeface="+mj-lt"/>
              <a:buAutoNum type="alphaLcParenR"/>
            </a:pPr>
            <a:r>
              <a:rPr lang="en-IN" sz="2000" b="1" dirty="0" smtClean="0">
                <a:latin typeface="Arial" pitchFamily="34" charset="0"/>
                <a:cs typeface="Arial" pitchFamily="34" charset="0"/>
              </a:rPr>
              <a:t>By using a CRM as PT item;</a:t>
            </a:r>
          </a:p>
          <a:p>
            <a:pPr marL="457200" lvl="0" indent="-457200">
              <a:buFont typeface="+mj-lt"/>
              <a:buAutoNum type="alphaLcParenR"/>
            </a:pPr>
            <a:r>
              <a:rPr lang="en-IN" sz="2000" b="1" dirty="0" smtClean="0">
                <a:latin typeface="Arial" pitchFamily="34" charset="0"/>
                <a:cs typeface="Arial" pitchFamily="34" charset="0"/>
              </a:rPr>
              <a:t>By characterizing the PT item using a valid CRM in one laboratory (also called as Value transfer from a CRM to a closely matched candidate RM);  </a:t>
            </a:r>
          </a:p>
          <a:p>
            <a:pPr marL="457200" lvl="0" indent="-457200">
              <a:buFont typeface="+mj-lt"/>
              <a:buAutoNum type="alphaLcParenR"/>
            </a:pPr>
            <a:r>
              <a:rPr lang="en-IN" sz="2000" b="1" dirty="0" smtClean="0">
                <a:latin typeface="Arial" pitchFamily="34" charset="0"/>
                <a:cs typeface="Arial" pitchFamily="34" charset="0"/>
              </a:rPr>
              <a:t>By using consensus value from expert laboratories (which are not participants in the PT Scheme); and</a:t>
            </a:r>
          </a:p>
          <a:p>
            <a:pPr marL="457200" indent="-457200">
              <a:buFont typeface="+mj-lt"/>
              <a:buAutoNum type="alphaLcParenR"/>
            </a:pPr>
            <a:r>
              <a:rPr lang="en-IN" sz="2000" b="1" dirty="0" smtClean="0">
                <a:latin typeface="Arial" pitchFamily="34" charset="0"/>
                <a:cs typeface="Arial" pitchFamily="34" charset="0"/>
              </a:rPr>
              <a:t>By using consensus value from participant laboratories </a:t>
            </a:r>
          </a:p>
          <a:p>
            <a:pPr marL="0" indent="0">
              <a:lnSpc>
                <a:spcPts val="2400"/>
              </a:lnSpc>
              <a:buNone/>
            </a:pPr>
            <a:endParaRPr lang="en-IN" sz="100" b="1" dirty="0" smtClean="0">
              <a:solidFill>
                <a:srgbClr val="0000FF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  <a:p>
            <a:pPr marL="0" indent="0" algn="just">
              <a:lnSpc>
                <a:spcPts val="2800"/>
              </a:lnSpc>
              <a:buNone/>
            </a:pPr>
            <a:r>
              <a:rPr lang="en-IN" sz="2200" b="1" dirty="0" smtClean="0">
                <a:solidFill>
                  <a:srgbClr val="0000FF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As stated in clause 7.1.2 of ISO 13528:2022,  regardless of the method used to determine Assigned Value, validity of the same should be checked for each round of PT Scheme</a:t>
            </a:r>
            <a:r>
              <a:rPr lang="en-IN" sz="2000" b="1" dirty="0" smtClean="0">
                <a:solidFill>
                  <a:srgbClr val="0000FF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119CA-632D-49A5-89F0-EBB7BCBA2E58}" type="datetime1">
              <a:rPr lang="en-IN" smtClean="0"/>
              <a:t>27-06-2023</a:t>
            </a:fld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513EA-150E-43FC-8179-1EEFFD41BFB7}" type="slidenum">
              <a:rPr lang="en-IN" sz="2400" b="1" smtClean="0">
                <a:solidFill>
                  <a:schemeClr val="tx1"/>
                </a:solidFill>
              </a:rPr>
              <a:pPr/>
              <a:t>2</a:t>
            </a:fld>
            <a:endParaRPr lang="en-IN" sz="2400" b="1" dirty="0">
              <a:solidFill>
                <a:schemeClr val="tx1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850106"/>
          </a:xfrm>
          <a:solidFill>
            <a:srgbClr val="B7FFFF"/>
          </a:solidFill>
          <a:ln w="28575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IN" sz="32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What is validation of Assigned Value?</a:t>
            </a:r>
            <a:endParaRPr lang="en-IN" sz="32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91264" cy="5256584"/>
          </a:xfrm>
          <a:solidFill>
            <a:schemeClr val="bg1">
              <a:lumMod val="85000"/>
            </a:schemeClr>
          </a:solidFill>
          <a:ln w="28575"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IN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This means that the assigned value determined by any of the 5 suggested methods should be checked with alternative method as discussed in clause 7.8 of ISO 13528:2022.</a:t>
            </a:r>
          </a:p>
          <a:p>
            <a:pPr marL="0" indent="0" algn="just">
              <a:buNone/>
            </a:pPr>
            <a:endParaRPr lang="en-IN" sz="1000" b="1" dirty="0" smtClean="0">
              <a:solidFill>
                <a:srgbClr val="FF0000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en-IN" sz="2800" b="1" u="sng" dirty="0" smtClean="0">
                <a:solidFill>
                  <a:srgbClr val="0000FF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Two scenarios can arise</a:t>
            </a:r>
            <a:r>
              <a:rPr lang="en-IN" sz="2800" b="1" dirty="0" smtClean="0">
                <a:solidFill>
                  <a:srgbClr val="0000FF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:</a:t>
            </a:r>
          </a:p>
          <a:p>
            <a:pPr marL="0" indent="0" algn="just">
              <a:buNone/>
            </a:pPr>
            <a:endParaRPr lang="en-IN" sz="400" b="1" dirty="0" smtClean="0">
              <a:solidFill>
                <a:srgbClr val="0000FF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  <a:p>
            <a:pPr marL="457200" indent="-457200" algn="just">
              <a:buFont typeface="+mj-lt"/>
              <a:buAutoNum type="alphaLcParenR"/>
            </a:pPr>
            <a:r>
              <a:rPr lang="en-IN" sz="2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Assigned value is determined by (</a:t>
            </a:r>
            <a:r>
              <a:rPr lang="en-IN" sz="2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i</a:t>
            </a:r>
            <a:r>
              <a:rPr lang="en-IN" sz="2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) formulation/ (ii) using a CRM/ (iii)  characterizing the PT item using a CRM, or (iv) using consensus value from expert labs which are not participants. In this scenario, the assigned value should be compared with  </a:t>
            </a:r>
            <a:r>
              <a:rPr lang="en-IN" sz="2000" b="1" u="sng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robust average of participants’ results.</a:t>
            </a:r>
            <a:r>
              <a:rPr lang="en-IN" sz="2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</a:p>
          <a:p>
            <a:pPr marL="457200" indent="-457200" algn="just">
              <a:buFont typeface="+mj-lt"/>
              <a:buAutoNum type="alphaLcParenR"/>
            </a:pPr>
            <a:endParaRPr lang="en-IN" sz="1000" b="1" dirty="0" smtClean="0">
              <a:latin typeface="Arial" pitchFamily="34" charset="0"/>
              <a:ea typeface="Tahoma" pitchFamily="34" charset="0"/>
              <a:cs typeface="Arial" pitchFamily="34" charset="0"/>
            </a:endParaRPr>
          </a:p>
          <a:p>
            <a:pPr marL="457200" indent="-457200" algn="just">
              <a:buFont typeface="+mj-lt"/>
              <a:buAutoNum type="alphaLcParenR"/>
            </a:pPr>
            <a:r>
              <a:rPr lang="en-IN" sz="2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When Assigned value is determined by consensus value of participants, the assigned value should be compared with  </a:t>
            </a:r>
            <a:r>
              <a:rPr lang="en-IN" sz="2000" b="1" u="sng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an </a:t>
            </a:r>
            <a:r>
              <a:rPr lang="en-IN" sz="2000" b="1" u="sng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independnent</a:t>
            </a:r>
            <a:r>
              <a:rPr lang="en-IN" sz="2000" b="1" u="sng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estimate of the assigned value such as from formulation or value reported by a competent lab which is not a participant.</a:t>
            </a:r>
            <a:r>
              <a:rPr lang="en-IN" sz="2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92751-CABD-4432-A506-6AFC3B954D66}" type="datetime1">
              <a:rPr lang="en-IN" smtClean="0"/>
              <a:t>27-06-2023</a:t>
            </a:fld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513EA-150E-43FC-8179-1EEFFD41BFB7}" type="slidenum">
              <a:rPr lang="en-IN" sz="2400" b="1" smtClean="0">
                <a:solidFill>
                  <a:schemeClr val="tx1"/>
                </a:solidFill>
              </a:rPr>
              <a:pPr/>
              <a:t>3</a:t>
            </a:fld>
            <a:endParaRPr lang="en-IN" sz="2400" b="1" dirty="0">
              <a:solidFill>
                <a:schemeClr val="tx1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850106"/>
          </a:xfrm>
          <a:solidFill>
            <a:srgbClr val="FFFFA3"/>
          </a:solidFill>
          <a:ln w="28575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IN" sz="2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How to validate Assigned Value? - </a:t>
            </a:r>
            <a:r>
              <a:rPr lang="en-IN" sz="2800" b="1" u="sng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Scenario A</a:t>
            </a:r>
            <a:endParaRPr lang="en-IN" sz="28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91264" cy="5256584"/>
          </a:xfrm>
          <a:solidFill>
            <a:schemeClr val="bg1">
              <a:lumMod val="85000"/>
            </a:schemeClr>
          </a:solidFill>
          <a:ln w="28575"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IN" sz="2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Determine </a:t>
            </a:r>
            <a:r>
              <a:rPr lang="en-IN" sz="2000" b="1" u="sng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Assigned Value</a:t>
            </a:r>
            <a:r>
              <a:rPr lang="en-IN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/>
              <a:t>x</a:t>
            </a:r>
            <a:r>
              <a:rPr lang="en-US" sz="2800" b="1" baseline="-25000" dirty="0" err="1" smtClean="0"/>
              <a:t>pt</a:t>
            </a:r>
            <a:r>
              <a:rPr lang="en-US" sz="2000" b="1" baseline="-25000" dirty="0" smtClean="0"/>
              <a:t> </a:t>
            </a:r>
            <a:r>
              <a:rPr lang="en-IN" sz="2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and its </a:t>
            </a:r>
            <a:r>
              <a:rPr lang="en-IN" sz="2000" b="1" u="sng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std. uncertainty</a:t>
            </a:r>
            <a:r>
              <a:rPr lang="en-IN" sz="2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smtClean="0"/>
              <a:t>u(</a:t>
            </a:r>
            <a:r>
              <a:rPr lang="en-US" sz="2400" b="1" dirty="0" err="1" smtClean="0"/>
              <a:t>x</a:t>
            </a:r>
            <a:r>
              <a:rPr lang="en-US" sz="2400" b="1" baseline="-25000" dirty="0" err="1" smtClean="0"/>
              <a:t>pt</a:t>
            </a:r>
            <a:r>
              <a:rPr lang="en-US" sz="2400" b="1" dirty="0" smtClean="0"/>
              <a:t>)</a:t>
            </a:r>
            <a:r>
              <a:rPr lang="en-US" sz="2000" dirty="0" smtClean="0"/>
              <a:t> </a:t>
            </a:r>
            <a:r>
              <a:rPr lang="en-IN" sz="2000" b="1" dirty="0" smtClean="0">
                <a:solidFill>
                  <a:srgbClr val="0000FF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by (</a:t>
            </a:r>
            <a:r>
              <a:rPr lang="en-IN" sz="2000" b="1" dirty="0" err="1" smtClean="0">
                <a:solidFill>
                  <a:srgbClr val="0000FF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i</a:t>
            </a:r>
            <a:r>
              <a:rPr lang="en-IN" sz="2000" b="1" dirty="0" smtClean="0">
                <a:solidFill>
                  <a:srgbClr val="0000FF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) formulation/ (ii) using a CRM/ (iii)  characterizing the PT item using a CRM, or (iv) using consensus value from expert labs which are not participants</a:t>
            </a:r>
            <a:r>
              <a:rPr lang="en-IN" sz="2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as stipulated in clauses 7.3, 7.4, 7.5 and 7.6 of ISO 13528:2022 respectively.</a:t>
            </a:r>
          </a:p>
          <a:p>
            <a:pPr marL="0" indent="0" algn="just">
              <a:buNone/>
            </a:pPr>
            <a:endParaRPr lang="en-IN" sz="105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en-IN" sz="2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Calculate the </a:t>
            </a:r>
            <a:r>
              <a:rPr lang="en-IN" sz="2000" b="1" u="sng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robust average of the participants’ results</a:t>
            </a:r>
            <a:r>
              <a:rPr lang="en-IN" sz="2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smtClean="0">
                <a:solidFill>
                  <a:srgbClr val="0000FF"/>
                </a:solidFill>
              </a:rPr>
              <a:t>x*</a:t>
            </a:r>
            <a:r>
              <a:rPr lang="en-US" sz="2000" b="1" baseline="30000" dirty="0" smtClean="0">
                <a:solidFill>
                  <a:srgbClr val="0000FF"/>
                </a:solidFill>
              </a:rPr>
              <a:t> </a:t>
            </a:r>
            <a:r>
              <a:rPr lang="en-IN" sz="2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and its </a:t>
            </a:r>
            <a:r>
              <a:rPr lang="en-IN" sz="2000" b="1" u="sng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std. uncertainty </a:t>
            </a:r>
            <a:r>
              <a:rPr lang="en-US" sz="2000" b="1" dirty="0" smtClean="0"/>
              <a:t>u(x*) </a:t>
            </a:r>
            <a:r>
              <a:rPr lang="en-IN" sz="2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using Algorithm A.</a:t>
            </a:r>
            <a:endParaRPr lang="en-IN" sz="2000" b="1" u="sng" baseline="30000" dirty="0" smtClean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endParaRPr lang="en-IN" sz="1000" b="1" dirty="0" smtClean="0">
              <a:latin typeface="Arial" pitchFamily="34" charset="0"/>
              <a:ea typeface="Tahoma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en-IN" sz="2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Calculate the combined std. Uncertainty (a) in Assigned Value and (b) in robust average using the formula:</a:t>
            </a:r>
          </a:p>
          <a:p>
            <a:pPr marL="0" indent="0" algn="ctr">
              <a:buNone/>
            </a:pPr>
            <a:r>
              <a:rPr lang="en-US" sz="2800" b="1" dirty="0" err="1" smtClean="0">
                <a:solidFill>
                  <a:srgbClr val="0000FF"/>
                </a:solidFill>
              </a:rPr>
              <a:t>u</a:t>
            </a:r>
            <a:r>
              <a:rPr lang="en-US" sz="2800" b="1" baseline="-25000" dirty="0" err="1" smtClean="0">
                <a:solidFill>
                  <a:srgbClr val="0000FF"/>
                </a:solidFill>
              </a:rPr>
              <a:t>diff</a:t>
            </a:r>
            <a:r>
              <a:rPr lang="en-US" sz="2800" b="1" baseline="-25000" dirty="0" smtClean="0">
                <a:solidFill>
                  <a:srgbClr val="0000FF"/>
                </a:solidFill>
              </a:rPr>
              <a:t> </a:t>
            </a:r>
            <a:r>
              <a:rPr lang="en-US" sz="2800" b="1" dirty="0" smtClean="0">
                <a:solidFill>
                  <a:srgbClr val="0000FF"/>
                </a:solidFill>
              </a:rPr>
              <a:t>= Square root of [u(</a:t>
            </a:r>
            <a:r>
              <a:rPr lang="en-US" sz="2800" b="1" dirty="0" err="1" smtClean="0">
                <a:solidFill>
                  <a:srgbClr val="0000FF"/>
                </a:solidFill>
              </a:rPr>
              <a:t>x</a:t>
            </a:r>
            <a:r>
              <a:rPr lang="en-US" sz="2800" b="1" baseline="-25000" dirty="0" err="1" smtClean="0">
                <a:solidFill>
                  <a:srgbClr val="0000FF"/>
                </a:solidFill>
              </a:rPr>
              <a:t>pt</a:t>
            </a:r>
            <a:r>
              <a:rPr lang="en-US" sz="2800" b="1" dirty="0" smtClean="0">
                <a:solidFill>
                  <a:srgbClr val="0000FF"/>
                </a:solidFill>
              </a:rPr>
              <a:t>)</a:t>
            </a:r>
            <a:r>
              <a:rPr lang="en-US" sz="2800" b="1" baseline="30000" dirty="0" smtClean="0">
                <a:solidFill>
                  <a:srgbClr val="0000FF"/>
                </a:solidFill>
              </a:rPr>
              <a:t>2 </a:t>
            </a:r>
            <a:r>
              <a:rPr lang="en-US" sz="2800" b="1" dirty="0" smtClean="0">
                <a:solidFill>
                  <a:srgbClr val="0000FF"/>
                </a:solidFill>
              </a:rPr>
              <a:t>+ u(x*)</a:t>
            </a:r>
            <a:r>
              <a:rPr lang="en-US" sz="2800" b="1" baseline="30000" dirty="0" smtClean="0">
                <a:solidFill>
                  <a:srgbClr val="0000FF"/>
                </a:solidFill>
              </a:rPr>
              <a:t>2</a:t>
            </a:r>
            <a:r>
              <a:rPr lang="en-US" sz="2800" dirty="0" smtClean="0">
                <a:solidFill>
                  <a:srgbClr val="0000FF"/>
                </a:solidFill>
              </a:rPr>
              <a:t>]</a:t>
            </a:r>
            <a:endParaRPr lang="en-IN" sz="2800" dirty="0" smtClean="0">
              <a:solidFill>
                <a:srgbClr val="0000FF"/>
              </a:solidFill>
            </a:endParaRPr>
          </a:p>
          <a:p>
            <a:pPr marL="0" indent="0" algn="just">
              <a:buNone/>
            </a:pPr>
            <a:r>
              <a:rPr lang="en-IN" sz="2000" b="1" dirty="0" smtClean="0">
                <a:solidFill>
                  <a:srgbClr val="0000FF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Compare</a:t>
            </a:r>
            <a:r>
              <a:rPr lang="en-IN" sz="2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the difference between </a:t>
            </a:r>
            <a:r>
              <a:rPr lang="en-US" sz="2800" b="1" dirty="0" err="1" smtClean="0"/>
              <a:t>x</a:t>
            </a:r>
            <a:r>
              <a:rPr lang="en-US" sz="2800" b="1" baseline="-25000" dirty="0" err="1" smtClean="0"/>
              <a:t>pt</a:t>
            </a:r>
            <a:r>
              <a:rPr lang="en-US" sz="2800" b="1" baseline="-25000" dirty="0" smtClean="0"/>
              <a:t> </a:t>
            </a:r>
            <a:r>
              <a:rPr lang="en-IN" sz="2000" b="1" dirty="0" smtClean="0">
                <a:solidFill>
                  <a:srgbClr val="0000FF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and</a:t>
            </a:r>
            <a:r>
              <a:rPr lang="en-IN" sz="2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800" b="1" dirty="0" smtClean="0"/>
              <a:t>x*</a:t>
            </a:r>
            <a:r>
              <a:rPr lang="en-US" sz="2000" b="1" dirty="0" smtClean="0"/>
              <a:t> </a:t>
            </a:r>
            <a:r>
              <a:rPr lang="en-IN" sz="2000" b="1" dirty="0" smtClean="0">
                <a:solidFill>
                  <a:srgbClr val="0000FF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with 2 times the </a:t>
            </a:r>
            <a:r>
              <a:rPr lang="en-US" sz="2800" b="1" dirty="0" err="1" smtClean="0">
                <a:solidFill>
                  <a:srgbClr val="0000FF"/>
                </a:solidFill>
              </a:rPr>
              <a:t>u</a:t>
            </a:r>
            <a:r>
              <a:rPr lang="en-US" sz="2800" b="1" baseline="-25000" dirty="0" err="1" smtClean="0">
                <a:solidFill>
                  <a:srgbClr val="0000FF"/>
                </a:solidFill>
              </a:rPr>
              <a:t>diff</a:t>
            </a:r>
            <a:r>
              <a:rPr lang="en-IN" sz="2800" b="1" dirty="0" smtClean="0">
                <a:solidFill>
                  <a:srgbClr val="0000FF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</a:p>
          <a:p>
            <a:pPr marL="0" indent="0" algn="just">
              <a:buNone/>
            </a:pPr>
            <a:r>
              <a:rPr lang="en-IN" sz="28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If ABS(</a:t>
            </a:r>
            <a:r>
              <a:rPr lang="en-US" sz="2800" b="1" dirty="0" err="1" smtClean="0"/>
              <a:t>x</a:t>
            </a:r>
            <a:r>
              <a:rPr lang="en-US" sz="2800" b="1" baseline="-25000" dirty="0" err="1" smtClean="0"/>
              <a:t>pt</a:t>
            </a:r>
            <a:r>
              <a:rPr lang="en-US" sz="2000" b="1" baseline="-25000" dirty="0" smtClean="0"/>
              <a:t> </a:t>
            </a:r>
            <a:r>
              <a:rPr lang="en-US" sz="2000" b="1" dirty="0" smtClean="0"/>
              <a:t>- </a:t>
            </a:r>
            <a:r>
              <a:rPr lang="en-US" sz="2800" b="1" dirty="0" smtClean="0"/>
              <a:t>x*</a:t>
            </a:r>
            <a:r>
              <a:rPr lang="en-IN" sz="28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)  ≤ 2 x </a:t>
            </a:r>
            <a:r>
              <a:rPr lang="en-US" sz="2800" b="1" dirty="0" err="1" smtClean="0">
                <a:solidFill>
                  <a:srgbClr val="FF0000"/>
                </a:solidFill>
              </a:rPr>
              <a:t>u</a:t>
            </a:r>
            <a:r>
              <a:rPr lang="en-US" sz="2800" b="1" baseline="-25000" dirty="0" err="1" smtClean="0">
                <a:solidFill>
                  <a:srgbClr val="FF0000"/>
                </a:solidFill>
              </a:rPr>
              <a:t>diff</a:t>
            </a:r>
            <a:r>
              <a:rPr lang="en-US" sz="2800" b="1" baseline="-25000" dirty="0" smtClean="0">
                <a:solidFill>
                  <a:srgbClr val="FF0000"/>
                </a:solidFill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</a:rPr>
              <a:t>: Assigned Value is validated</a:t>
            </a:r>
            <a:endParaRPr lang="en-IN" sz="2800" b="1" dirty="0" smtClean="0">
              <a:solidFill>
                <a:srgbClr val="FF0000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  <a:p>
            <a:pPr marL="0" indent="0" algn="just">
              <a:buNone/>
            </a:pPr>
            <a:endParaRPr lang="en-IN" sz="2000" b="1" dirty="0" smtClean="0"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52B8D-23A9-463F-B5F7-22EB76A0D4FD}" type="datetime1">
              <a:rPr lang="en-IN" smtClean="0"/>
              <a:t>27-06-2023</a:t>
            </a:fld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513EA-150E-43FC-8179-1EEFFD41BFB7}" type="slidenum">
              <a:rPr lang="en-IN" sz="2400" b="1" smtClean="0">
                <a:solidFill>
                  <a:schemeClr val="tx1"/>
                </a:solidFill>
              </a:rPr>
              <a:pPr/>
              <a:t>4</a:t>
            </a:fld>
            <a:endParaRPr lang="en-IN" sz="2400" b="1" dirty="0">
              <a:solidFill>
                <a:schemeClr val="tx1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850106"/>
          </a:xfrm>
          <a:solidFill>
            <a:srgbClr val="FFFFA3"/>
          </a:solidFill>
          <a:ln w="28575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IN" sz="2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How to validate Assigned Value? - </a:t>
            </a:r>
            <a:r>
              <a:rPr lang="en-IN" sz="2800" b="1" u="sng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Scenario A</a:t>
            </a:r>
            <a:endParaRPr lang="en-IN" sz="28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11561" y="1340768"/>
          <a:ext cx="7920878" cy="5090702"/>
        </p:xfrm>
        <a:graphic>
          <a:graphicData uri="http://schemas.openxmlformats.org/drawingml/2006/table">
            <a:tbl>
              <a:tblPr/>
              <a:tblGrid>
                <a:gridCol w="42343"/>
                <a:gridCol w="1568683"/>
                <a:gridCol w="1182365"/>
                <a:gridCol w="749221"/>
                <a:gridCol w="1147247"/>
                <a:gridCol w="2366924"/>
                <a:gridCol w="864095"/>
              </a:tblGrid>
              <a:tr h="366358">
                <a:tc gridSpan="6">
                  <a:txBody>
                    <a:bodyPr/>
                    <a:lstStyle/>
                    <a:p>
                      <a:pPr algn="ctr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Example -1  Pesticide residue in Milk</a:t>
                      </a:r>
                    </a:p>
                  </a:txBody>
                  <a:tcPr marL="5326" marR="5326" marT="53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IN" sz="1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326" marR="5326" marT="53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65690">
                <a:tc>
                  <a:txBody>
                    <a:bodyPr/>
                    <a:lstStyle/>
                    <a:p>
                      <a:pPr algn="l" fontAlgn="b"/>
                      <a:endParaRPr lang="en-IN" sz="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326" marR="5326" marT="532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326" marR="5326" marT="532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326" marR="5326" marT="532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326" marR="5326" marT="532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326" marR="5326" marT="532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326" marR="5326" marT="532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326" marR="5326" marT="53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238548"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Assigned Value=</a:t>
                      </a:r>
                    </a:p>
                  </a:txBody>
                  <a:tcPr marL="5326" marR="5326" marT="5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445.3</a:t>
                      </a:r>
                    </a:p>
                  </a:txBody>
                  <a:tcPr marL="5326" marR="5326" marT="5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mg/L</a:t>
                      </a:r>
                    </a:p>
                  </a:txBody>
                  <a:tcPr marL="5326" marR="5326" marT="5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60366">
                <a:tc>
                  <a:txBody>
                    <a:bodyPr/>
                    <a:lstStyle/>
                    <a:p>
                      <a:pPr algn="l" fontAlgn="b"/>
                      <a:r>
                        <a:rPr lang="en-IN" sz="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26" marR="5326" marT="532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26" marR="5326" marT="532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26" marR="5326" marT="532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26" marR="5326" marT="532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26" marR="5326" marT="532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26" marR="5326" marT="532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N" sz="3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326" marR="5326" marT="53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238548"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EU of Assigned value=</a:t>
                      </a:r>
                    </a:p>
                  </a:txBody>
                  <a:tcPr marL="5326" marR="5326" marT="5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17.26</a:t>
                      </a:r>
                    </a:p>
                  </a:txBody>
                  <a:tcPr marL="5326" marR="5326" marT="5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mg/L</a:t>
                      </a:r>
                    </a:p>
                  </a:txBody>
                  <a:tcPr marL="5326" marR="5326" marT="5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116002">
                <a:tc>
                  <a:txBody>
                    <a:bodyPr/>
                    <a:lstStyle/>
                    <a:p>
                      <a:pPr algn="l" fontAlgn="b"/>
                      <a:r>
                        <a:rPr lang="en-IN" sz="3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26" marR="5326" marT="532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3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26" marR="5326" marT="532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26" marR="5326" marT="532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3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26" marR="5326" marT="532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3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26" marR="5326" marT="532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3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26" marR="5326" marT="532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N" sz="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326" marR="5326" marT="53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238548"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Robust average of 43 participants=</a:t>
                      </a:r>
                    </a:p>
                  </a:txBody>
                  <a:tcPr marL="5326" marR="5326" marT="5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421.58</a:t>
                      </a:r>
                    </a:p>
                  </a:txBody>
                  <a:tcPr marL="5326" marR="5326" marT="5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mg/L</a:t>
                      </a:r>
                    </a:p>
                  </a:txBody>
                  <a:tcPr marL="5326" marR="5326" marT="5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110874">
                <a:tc>
                  <a:txBody>
                    <a:bodyPr/>
                    <a:lstStyle/>
                    <a:p>
                      <a:pPr algn="l" fontAlgn="b"/>
                      <a:r>
                        <a:rPr lang="en-IN" sz="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26" marR="5326" marT="532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26" marR="5326" marT="532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26" marR="5326" marT="532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26" marR="5326" marT="532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26" marR="5326" marT="532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26" marR="5326" marT="532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</a:p>
                  </a:txBody>
                  <a:tcPr marL="5326" marR="5326" marT="53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238548"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Robust </a:t>
                      </a:r>
                      <a:r>
                        <a:rPr lang="en-IN" sz="20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SD</a:t>
                      </a:r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of 43 participants= </a:t>
                      </a:r>
                    </a:p>
                  </a:txBody>
                  <a:tcPr marL="5326" marR="5326" marT="5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21.47</a:t>
                      </a:r>
                    </a:p>
                  </a:txBody>
                  <a:tcPr marL="5326" marR="5326" marT="5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mg/L</a:t>
                      </a:r>
                    </a:p>
                  </a:txBody>
                  <a:tcPr marL="5326" marR="5326" marT="5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108018">
                <a:tc>
                  <a:txBody>
                    <a:bodyPr/>
                    <a:lstStyle/>
                    <a:p>
                      <a:pPr algn="l" fontAlgn="b"/>
                      <a:endParaRPr lang="en-IN" sz="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326" marR="5326" marT="532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326" marR="5326" marT="532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326" marR="5326" marT="532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326" marR="5326" marT="532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326" marR="5326" marT="532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N" sz="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326" marR="5326" marT="532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N" sz="1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326" marR="5326" marT="53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238548"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SU of Assigned Value=</a:t>
                      </a:r>
                    </a:p>
                  </a:txBody>
                  <a:tcPr marL="5326" marR="5326" marT="5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8.63</a:t>
                      </a:r>
                    </a:p>
                  </a:txBody>
                  <a:tcPr marL="5326" marR="5326" marT="5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mg/L</a:t>
                      </a:r>
                    </a:p>
                  </a:txBody>
                  <a:tcPr marL="5326" marR="5326" marT="5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61166">
                <a:tc>
                  <a:txBody>
                    <a:bodyPr/>
                    <a:lstStyle/>
                    <a:p>
                      <a:pPr algn="l" fontAlgn="b"/>
                      <a:endParaRPr lang="en-IN" sz="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326" marR="5326" marT="532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326" marR="5326" marT="532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326" marR="5326" marT="532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326" marR="5326" marT="532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326" marR="5326" marT="532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N" sz="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326" marR="5326" marT="532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N" sz="1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326" marR="5326" marT="53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238548"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SU of 43 participants=</a:t>
                      </a:r>
                    </a:p>
                  </a:txBody>
                  <a:tcPr marL="5326" marR="5326" marT="5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4.09</a:t>
                      </a:r>
                    </a:p>
                  </a:txBody>
                  <a:tcPr marL="5326" marR="5326" marT="5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mg/L</a:t>
                      </a:r>
                    </a:p>
                  </a:txBody>
                  <a:tcPr marL="5326" marR="5326" marT="5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158330">
                <a:tc>
                  <a:txBody>
                    <a:bodyPr/>
                    <a:lstStyle/>
                    <a:p>
                      <a:pPr algn="l" fontAlgn="b"/>
                      <a:endParaRPr lang="en-IN" sz="5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326" marR="5326" marT="532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326" marR="5326" marT="532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326" marR="5326" marT="532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5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326" marR="5326" marT="532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5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326" marR="5326" marT="532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N" sz="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326" marR="5326" marT="532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N" sz="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326" marR="5326" marT="53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292828"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IN" sz="2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Combined SU=</a:t>
                      </a:r>
                      <a:endParaRPr lang="en-IN" sz="2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326" marR="5326" marT="5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9.55</a:t>
                      </a:r>
                    </a:p>
                  </a:txBody>
                  <a:tcPr marL="5326" marR="5326" marT="5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mg/L</a:t>
                      </a:r>
                    </a:p>
                  </a:txBody>
                  <a:tcPr marL="5326" marR="5326" marT="5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144016">
                <a:tc>
                  <a:txBody>
                    <a:bodyPr/>
                    <a:lstStyle/>
                    <a:p>
                      <a:pPr algn="l" fontAlgn="b"/>
                      <a:endParaRPr lang="en-IN" sz="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326" marR="5326" marT="532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326" marR="5326" marT="532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326" marR="5326" marT="532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326" marR="5326" marT="532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326" marR="5326" marT="532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N" sz="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326" marR="5326" marT="532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N" sz="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326" marR="5326" marT="53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293554"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 times Combined SU=</a:t>
                      </a:r>
                    </a:p>
                  </a:txBody>
                  <a:tcPr marL="5326" marR="5326" marT="5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19.10</a:t>
                      </a:r>
                    </a:p>
                  </a:txBody>
                  <a:tcPr marL="5326" marR="5326" marT="5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mg/L</a:t>
                      </a:r>
                    </a:p>
                  </a:txBody>
                  <a:tcPr marL="5326" marR="5326" marT="5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106078">
                <a:tc>
                  <a:txBody>
                    <a:bodyPr/>
                    <a:lstStyle/>
                    <a:p>
                      <a:pPr algn="l" fontAlgn="b"/>
                      <a:endParaRPr lang="en-IN" sz="3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326" marR="5326" marT="532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3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326" marR="5326" marT="532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326" marR="5326" marT="532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3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326" marR="5326" marT="532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3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326" marR="5326" marT="532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N" sz="3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326" marR="5326" marT="532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N" sz="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326" marR="5326" marT="53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238548"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Difference between AV and Roust </a:t>
                      </a:r>
                      <a:r>
                        <a:rPr lang="en-IN" sz="20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Avg</a:t>
                      </a:r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=</a:t>
                      </a:r>
                    </a:p>
                  </a:txBody>
                  <a:tcPr marL="5326" marR="5326" marT="5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23.72</a:t>
                      </a:r>
                    </a:p>
                  </a:txBody>
                  <a:tcPr marL="5326" marR="5326" marT="5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mg/L</a:t>
                      </a:r>
                    </a:p>
                  </a:txBody>
                  <a:tcPr marL="5326" marR="5326" marT="5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148812">
                <a:tc>
                  <a:txBody>
                    <a:bodyPr/>
                    <a:lstStyle/>
                    <a:p>
                      <a:pPr algn="l" fontAlgn="b"/>
                      <a:endParaRPr lang="en-IN" sz="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326" marR="5326" marT="532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326" marR="5326" marT="532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326" marR="5326" marT="532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326" marR="5326" marT="532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326" marR="5326" marT="532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326" marR="5326" marT="532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326" marR="5326" marT="53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238548"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AV is Validated?</a:t>
                      </a:r>
                    </a:p>
                  </a:txBody>
                  <a:tcPr marL="5326" marR="5326" marT="5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NOT VALIDATED</a:t>
                      </a:r>
                    </a:p>
                  </a:txBody>
                  <a:tcPr marL="5326" marR="5326" marT="5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326" marR="5326" marT="5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238548">
                <a:tc>
                  <a:txBody>
                    <a:bodyPr/>
                    <a:lstStyle/>
                    <a:p>
                      <a:pPr algn="l" fontAlgn="b"/>
                      <a:endParaRPr lang="en-IN" sz="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326" marR="5326" marT="532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326" marR="5326" marT="532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326" marR="5326" marT="532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326" marR="5326" marT="532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326" marR="5326" marT="532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326" marR="5326" marT="532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326" marR="5326" marT="53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F8DAD-11AA-4E5C-B3F9-CC8223806639}" type="datetime1">
              <a:rPr lang="en-IN" smtClean="0"/>
              <a:t>27-06-2023</a:t>
            </a:fld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513EA-150E-43FC-8179-1EEFFD41BFB7}" type="slidenum">
              <a:rPr lang="en-IN" sz="2400" b="1" smtClean="0">
                <a:solidFill>
                  <a:schemeClr val="tx1"/>
                </a:solidFill>
              </a:rPr>
              <a:pPr/>
              <a:t>5</a:t>
            </a:fld>
            <a:endParaRPr lang="en-IN" sz="2400" b="1" dirty="0">
              <a:solidFill>
                <a:schemeClr val="tx1"/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850106"/>
          </a:xfrm>
          <a:solidFill>
            <a:srgbClr val="FFFFA3"/>
          </a:solidFill>
          <a:ln w="28575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IN" sz="2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How to validate Assigned Value? - </a:t>
            </a:r>
            <a:r>
              <a:rPr lang="en-IN" sz="2800" b="1" u="sng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Scenario A</a:t>
            </a:r>
            <a:endParaRPr lang="en-IN" sz="28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539553" y="1268757"/>
          <a:ext cx="7992886" cy="4703018"/>
        </p:xfrm>
        <a:graphic>
          <a:graphicData uri="http://schemas.openxmlformats.org/drawingml/2006/table">
            <a:tbl>
              <a:tblPr/>
              <a:tblGrid>
                <a:gridCol w="538907"/>
                <a:gridCol w="1444094"/>
                <a:gridCol w="1088461"/>
                <a:gridCol w="689719"/>
                <a:gridCol w="1056131"/>
                <a:gridCol w="2284689"/>
                <a:gridCol w="890885"/>
              </a:tblGrid>
              <a:tr h="255382">
                <a:tc gridSpan="6">
                  <a:txBody>
                    <a:bodyPr/>
                    <a:lstStyle/>
                    <a:p>
                      <a:pPr algn="ctr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Example -2  </a:t>
                      </a:r>
                      <a:r>
                        <a:rPr lang="en-IN" sz="20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Aflatoxin</a:t>
                      </a:r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content in ground nut</a:t>
                      </a:r>
                    </a:p>
                  </a:txBody>
                  <a:tcPr marL="5727" marR="5727" marT="57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IN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727" marR="5727" marT="57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214741">
                <a:tc>
                  <a:txBody>
                    <a:bodyPr/>
                    <a:lstStyle/>
                    <a:p>
                      <a:pPr algn="l" fontAlgn="b"/>
                      <a:endParaRPr lang="en-IN" sz="7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727" marR="5727" marT="572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7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727" marR="5727" marT="572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7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727" marR="5727" marT="572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7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727" marR="5727" marT="572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7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727" marR="5727" marT="572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727" marR="5727" marT="572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N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727" marR="5727" marT="5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248289"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Assigned Value=</a:t>
                      </a:r>
                    </a:p>
                  </a:txBody>
                  <a:tcPr marL="5727" marR="5727" marT="57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425.7</a:t>
                      </a:r>
                    </a:p>
                  </a:txBody>
                  <a:tcPr marL="5727" marR="5727" marT="57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mg/kg</a:t>
                      </a:r>
                    </a:p>
                  </a:txBody>
                  <a:tcPr marL="5727" marR="5727" marT="57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100312">
                <a:tc>
                  <a:txBody>
                    <a:bodyPr/>
                    <a:lstStyle/>
                    <a:p>
                      <a:pPr algn="l" fontAlgn="b"/>
                      <a:r>
                        <a:rPr lang="en-IN" sz="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727" marR="5727" marT="572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727" marR="5727" marT="572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727" marR="5727" marT="572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727" marR="5727" marT="572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727" marR="5727" marT="572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727" marR="5727" marT="572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N" sz="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727" marR="5727" marT="5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248289"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EU of Assigned value=</a:t>
                      </a:r>
                    </a:p>
                  </a:txBody>
                  <a:tcPr marL="5727" marR="5727" marT="57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17.28</a:t>
                      </a:r>
                    </a:p>
                  </a:txBody>
                  <a:tcPr marL="5727" marR="5727" marT="57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mg/kg</a:t>
                      </a:r>
                    </a:p>
                  </a:txBody>
                  <a:tcPr marL="5727" marR="5727" marT="57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121521">
                <a:tc>
                  <a:txBody>
                    <a:bodyPr/>
                    <a:lstStyle/>
                    <a:p>
                      <a:pPr algn="l" fontAlgn="b"/>
                      <a:r>
                        <a:rPr lang="en-IN" sz="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727" marR="5727" marT="572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727" marR="5727" marT="572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727" marR="5727" marT="572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727" marR="5727" marT="572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727" marR="5727" marT="572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727" marR="5727" marT="572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N" sz="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727" marR="5727" marT="5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248289"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Robust average of 19 participants=</a:t>
                      </a:r>
                    </a:p>
                  </a:txBody>
                  <a:tcPr marL="5727" marR="5727" marT="57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431.2</a:t>
                      </a:r>
                    </a:p>
                  </a:txBody>
                  <a:tcPr marL="5727" marR="5727" marT="57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mg/kg</a:t>
                      </a:r>
                    </a:p>
                  </a:txBody>
                  <a:tcPr marL="5727" marR="5727" marT="57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121521">
                <a:tc>
                  <a:txBody>
                    <a:bodyPr/>
                    <a:lstStyle/>
                    <a:p>
                      <a:pPr algn="l" fontAlgn="b"/>
                      <a:r>
                        <a:rPr lang="en-IN" sz="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727" marR="5727" marT="572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727" marR="5727" marT="572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727" marR="5727" marT="572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727" marR="5727" marT="572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727" marR="5727" marT="572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727" marR="5727" marT="572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</a:p>
                  </a:txBody>
                  <a:tcPr marL="5727" marR="5727" marT="5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248289"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Robust </a:t>
                      </a:r>
                      <a:r>
                        <a:rPr lang="en-IN" sz="20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SD</a:t>
                      </a:r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of 19 participants= </a:t>
                      </a:r>
                    </a:p>
                  </a:txBody>
                  <a:tcPr marL="5727" marR="5727" marT="57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14.16</a:t>
                      </a:r>
                    </a:p>
                  </a:txBody>
                  <a:tcPr marL="5727" marR="5727" marT="57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mg/kg</a:t>
                      </a:r>
                    </a:p>
                  </a:txBody>
                  <a:tcPr marL="5727" marR="5727" marT="57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121521">
                <a:tc>
                  <a:txBody>
                    <a:bodyPr/>
                    <a:lstStyle/>
                    <a:p>
                      <a:pPr algn="l" fontAlgn="b"/>
                      <a:endParaRPr lang="en-IN" sz="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727" marR="5727" marT="572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727" marR="5727" marT="572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727" marR="5727" marT="572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727" marR="5727" marT="572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727" marR="5727" marT="572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N" sz="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727" marR="5727" marT="572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N" sz="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727" marR="5727" marT="5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248289"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SU of Assigned Value=</a:t>
                      </a:r>
                    </a:p>
                  </a:txBody>
                  <a:tcPr marL="5727" marR="5727" marT="57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8.64</a:t>
                      </a:r>
                    </a:p>
                  </a:txBody>
                  <a:tcPr marL="5727" marR="5727" marT="57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mg/kg</a:t>
                      </a:r>
                    </a:p>
                  </a:txBody>
                  <a:tcPr marL="5727" marR="5727" marT="57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121521">
                <a:tc>
                  <a:txBody>
                    <a:bodyPr/>
                    <a:lstStyle/>
                    <a:p>
                      <a:pPr algn="l" fontAlgn="b"/>
                      <a:endParaRPr lang="en-IN" sz="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727" marR="5727" marT="572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727" marR="5727" marT="572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727" marR="5727" marT="572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727" marR="5727" marT="572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727" marR="5727" marT="572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N" sz="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727" marR="5727" marT="572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N" sz="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727" marR="5727" marT="5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216024"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SU of 19 participants=</a:t>
                      </a:r>
                    </a:p>
                  </a:txBody>
                  <a:tcPr marL="5727" marR="5727" marT="57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4.06</a:t>
                      </a:r>
                    </a:p>
                  </a:txBody>
                  <a:tcPr marL="5727" marR="5727" marT="57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mg/kg</a:t>
                      </a:r>
                    </a:p>
                  </a:txBody>
                  <a:tcPr marL="5727" marR="5727" marT="57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121521">
                <a:tc>
                  <a:txBody>
                    <a:bodyPr/>
                    <a:lstStyle/>
                    <a:p>
                      <a:pPr algn="l" fontAlgn="b"/>
                      <a:endParaRPr lang="en-IN" sz="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727" marR="5727" marT="572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727" marR="5727" marT="572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727" marR="5727" marT="572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727" marR="5727" marT="572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727" marR="5727" marT="572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N" sz="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727" marR="5727" marT="572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N" sz="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727" marR="5727" marT="5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248289"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Combined SU=</a:t>
                      </a:r>
                    </a:p>
                  </a:txBody>
                  <a:tcPr marL="5727" marR="5727" marT="57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9.55</a:t>
                      </a:r>
                    </a:p>
                  </a:txBody>
                  <a:tcPr marL="5727" marR="5727" marT="57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mg/kg</a:t>
                      </a:r>
                    </a:p>
                  </a:txBody>
                  <a:tcPr marL="5727" marR="5727" marT="57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121521">
                <a:tc>
                  <a:txBody>
                    <a:bodyPr/>
                    <a:lstStyle/>
                    <a:p>
                      <a:pPr algn="l" fontAlgn="b"/>
                      <a:endParaRPr lang="en-IN" sz="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727" marR="5727" marT="572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727" marR="5727" marT="572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727" marR="5727" marT="572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727" marR="5727" marT="572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727" marR="5727" marT="572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N" sz="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727" marR="5727" marT="572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N" sz="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727" marR="5727" marT="5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248289"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 times Combined SU=</a:t>
                      </a:r>
                    </a:p>
                  </a:txBody>
                  <a:tcPr marL="5727" marR="5727" marT="57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19.09</a:t>
                      </a:r>
                    </a:p>
                  </a:txBody>
                  <a:tcPr marL="5727" marR="5727" marT="57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mg/kg</a:t>
                      </a:r>
                    </a:p>
                  </a:txBody>
                  <a:tcPr marL="5727" marR="5727" marT="57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121521">
                <a:tc>
                  <a:txBody>
                    <a:bodyPr/>
                    <a:lstStyle/>
                    <a:p>
                      <a:pPr algn="l" fontAlgn="b"/>
                      <a:endParaRPr lang="en-IN" sz="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727" marR="5727" marT="572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727" marR="5727" marT="572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727" marR="5727" marT="572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727" marR="5727" marT="572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727" marR="5727" marT="572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N" sz="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727" marR="5727" marT="572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N" sz="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727" marR="5727" marT="5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248289"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Difference between AV and Roust </a:t>
                      </a:r>
                      <a:r>
                        <a:rPr lang="en-IN" sz="20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Avg</a:t>
                      </a:r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=</a:t>
                      </a:r>
                    </a:p>
                  </a:txBody>
                  <a:tcPr marL="5727" marR="5727" marT="57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5.5</a:t>
                      </a:r>
                    </a:p>
                  </a:txBody>
                  <a:tcPr marL="5727" marR="5727" marT="57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mg/kg</a:t>
                      </a:r>
                    </a:p>
                  </a:txBody>
                  <a:tcPr marL="5727" marR="5727" marT="57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121521">
                <a:tc>
                  <a:txBody>
                    <a:bodyPr/>
                    <a:lstStyle/>
                    <a:p>
                      <a:pPr algn="l" fontAlgn="b"/>
                      <a:endParaRPr lang="en-IN" sz="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727" marR="5727" marT="572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727" marR="5727" marT="572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727" marR="5727" marT="572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727" marR="5727" marT="572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727" marR="5727" marT="572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N" sz="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727" marR="5727" marT="572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N" sz="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727" marR="5727" marT="5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248289"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AV is Validated?</a:t>
                      </a:r>
                    </a:p>
                  </a:txBody>
                  <a:tcPr marL="5727" marR="5727" marT="57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VALIDATED</a:t>
                      </a:r>
                    </a:p>
                  </a:txBody>
                  <a:tcPr marL="5727" marR="5727" marT="57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N" sz="2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727" marR="5727" marT="57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62B52-63A8-430D-BC77-07D2F7E8A75A}" type="datetime1">
              <a:rPr lang="en-IN" smtClean="0"/>
              <a:t>27-06-2023</a:t>
            </a:fld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513EA-150E-43FC-8179-1EEFFD41BFB7}" type="slidenum">
              <a:rPr lang="en-IN" sz="2400" b="1" smtClean="0">
                <a:solidFill>
                  <a:schemeClr val="tx1"/>
                </a:solidFill>
              </a:rPr>
              <a:pPr/>
              <a:t>6</a:t>
            </a:fld>
            <a:endParaRPr lang="en-IN" sz="2400" b="1" dirty="0">
              <a:solidFill>
                <a:schemeClr val="tx1"/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850106"/>
          </a:xfrm>
          <a:solidFill>
            <a:srgbClr val="FFFFA3"/>
          </a:solidFill>
          <a:ln w="28575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IN" sz="2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How to validate Assigned Value? - </a:t>
            </a:r>
            <a:r>
              <a:rPr lang="en-IN" sz="2800" b="1" u="sng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Scenario B</a:t>
            </a:r>
            <a:endParaRPr lang="en-IN" sz="28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91264" cy="5400600"/>
          </a:xfrm>
          <a:solidFill>
            <a:schemeClr val="bg1">
              <a:lumMod val="85000"/>
            </a:schemeClr>
          </a:solidFill>
          <a:ln w="28575"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IN" sz="2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Determined </a:t>
            </a:r>
            <a:r>
              <a:rPr lang="en-IN" sz="2000" b="1" u="sng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Assigned Value</a:t>
            </a:r>
            <a:r>
              <a:rPr lang="en-IN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/>
              <a:t>x</a:t>
            </a:r>
            <a:r>
              <a:rPr lang="en-US" sz="2800" b="1" baseline="-25000" dirty="0" err="1" smtClean="0"/>
              <a:t>pt</a:t>
            </a:r>
            <a:r>
              <a:rPr lang="en-US" sz="2000" b="1" baseline="-25000" dirty="0" smtClean="0"/>
              <a:t> </a:t>
            </a:r>
            <a:r>
              <a:rPr lang="en-IN" sz="2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and its </a:t>
            </a:r>
            <a:r>
              <a:rPr lang="en-IN" sz="2000" b="1" u="sng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std. uncertainty</a:t>
            </a:r>
            <a:r>
              <a:rPr lang="en-IN" sz="2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smtClean="0"/>
              <a:t>u(</a:t>
            </a:r>
            <a:r>
              <a:rPr lang="en-US" sz="2400" b="1" dirty="0" err="1" smtClean="0"/>
              <a:t>x</a:t>
            </a:r>
            <a:r>
              <a:rPr lang="en-US" sz="2400" b="1" baseline="-25000" dirty="0" err="1" smtClean="0"/>
              <a:t>pt</a:t>
            </a:r>
            <a:r>
              <a:rPr lang="en-US" sz="2400" b="1" dirty="0" smtClean="0"/>
              <a:t>)</a:t>
            </a:r>
            <a:r>
              <a:rPr lang="en-US" sz="2000" dirty="0" smtClean="0"/>
              <a:t> </a:t>
            </a:r>
            <a:r>
              <a:rPr lang="en-IN" sz="2000" b="1" dirty="0" smtClean="0">
                <a:solidFill>
                  <a:srgbClr val="0000FF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by using consensus value from participants </a:t>
            </a:r>
            <a:r>
              <a:rPr lang="en-IN" sz="2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as stipulated in clauses 7.7 of ISO 13528:2022.</a:t>
            </a:r>
          </a:p>
          <a:p>
            <a:pPr marL="0" indent="0" algn="just">
              <a:buNone/>
            </a:pPr>
            <a:endParaRPr lang="en-IN" sz="105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en-IN" sz="2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Obtain value of the PT item </a:t>
            </a:r>
            <a:r>
              <a:rPr lang="en-US" sz="2800" b="1" dirty="0" err="1" smtClean="0"/>
              <a:t>x</a:t>
            </a:r>
            <a:r>
              <a:rPr lang="en-US" sz="2800" b="1" baseline="-25000" dirty="0" err="1" smtClean="0"/>
              <a:t>ref</a:t>
            </a:r>
            <a:r>
              <a:rPr lang="en-US" sz="2800" b="1" baseline="-25000" dirty="0" smtClean="0"/>
              <a:t> </a:t>
            </a:r>
            <a:r>
              <a:rPr lang="en-US" sz="2000" b="1" baseline="-25000" dirty="0" smtClean="0"/>
              <a:t> </a:t>
            </a:r>
            <a:r>
              <a:rPr lang="en-IN" sz="2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and its </a:t>
            </a:r>
            <a:r>
              <a:rPr lang="en-IN" sz="2000" b="1" u="sng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std. uncertainty</a:t>
            </a:r>
            <a:r>
              <a:rPr lang="en-IN" sz="2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smtClean="0"/>
              <a:t>u(</a:t>
            </a:r>
            <a:r>
              <a:rPr lang="en-US" sz="2400" b="1" dirty="0" err="1" smtClean="0"/>
              <a:t>x</a:t>
            </a:r>
            <a:r>
              <a:rPr lang="en-US" sz="2400" b="1" baseline="-25000" dirty="0" err="1" smtClean="0"/>
              <a:t>ref</a:t>
            </a:r>
            <a:r>
              <a:rPr lang="en-US" sz="2400" b="1" dirty="0" smtClean="0"/>
              <a:t>)</a:t>
            </a:r>
            <a:r>
              <a:rPr lang="en-US" sz="2000" dirty="0" smtClean="0"/>
              <a:t> </a:t>
            </a:r>
            <a:r>
              <a:rPr lang="en-IN" sz="2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from an independent competent lab  which is not a participant. (</a:t>
            </a:r>
            <a:r>
              <a:rPr lang="en-IN" sz="2000" b="1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e.g</a:t>
            </a:r>
            <a:r>
              <a:rPr lang="en-IN" sz="2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)  Homogeneity average of PT item. Instruct this lab to report EU  also from which std. Uncertainty can be calculated by dividing the reported EU by k (coverage factor). </a:t>
            </a:r>
            <a:endParaRPr lang="en-IN" sz="2000" b="1" u="sng" baseline="30000" dirty="0" smtClean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endParaRPr lang="en-IN" sz="1000" b="1" dirty="0" smtClean="0">
              <a:latin typeface="Arial" pitchFamily="34" charset="0"/>
              <a:ea typeface="Tahoma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en-IN" sz="2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Calculate the combined std. Uncertainty (a) in Assigned Value and (b) in homogeneity average using the formula:</a:t>
            </a:r>
          </a:p>
          <a:p>
            <a:pPr marL="0" indent="0" algn="ctr">
              <a:buNone/>
            </a:pPr>
            <a:r>
              <a:rPr lang="en-US" sz="2800" b="1" dirty="0" err="1" smtClean="0">
                <a:solidFill>
                  <a:srgbClr val="0000FF"/>
                </a:solidFill>
              </a:rPr>
              <a:t>u</a:t>
            </a:r>
            <a:r>
              <a:rPr lang="en-US" sz="2800" b="1" baseline="-25000" dirty="0" err="1" smtClean="0">
                <a:solidFill>
                  <a:srgbClr val="0000FF"/>
                </a:solidFill>
              </a:rPr>
              <a:t>diff</a:t>
            </a:r>
            <a:r>
              <a:rPr lang="en-US" sz="2800" b="1" baseline="-25000" dirty="0" smtClean="0">
                <a:solidFill>
                  <a:srgbClr val="0000FF"/>
                </a:solidFill>
              </a:rPr>
              <a:t> </a:t>
            </a:r>
            <a:r>
              <a:rPr lang="en-US" sz="2800" b="1" dirty="0" smtClean="0">
                <a:solidFill>
                  <a:srgbClr val="0000FF"/>
                </a:solidFill>
              </a:rPr>
              <a:t>= Square root of [u(</a:t>
            </a:r>
            <a:r>
              <a:rPr lang="en-US" sz="2800" b="1" dirty="0" err="1" smtClean="0">
                <a:solidFill>
                  <a:srgbClr val="0000FF"/>
                </a:solidFill>
              </a:rPr>
              <a:t>x</a:t>
            </a:r>
            <a:r>
              <a:rPr lang="en-US" sz="2800" b="1" baseline="-25000" dirty="0" err="1" smtClean="0">
                <a:solidFill>
                  <a:srgbClr val="0000FF"/>
                </a:solidFill>
              </a:rPr>
              <a:t>pt</a:t>
            </a:r>
            <a:r>
              <a:rPr lang="en-US" sz="2800" b="1" dirty="0" smtClean="0">
                <a:solidFill>
                  <a:srgbClr val="0000FF"/>
                </a:solidFill>
              </a:rPr>
              <a:t>)</a:t>
            </a:r>
            <a:r>
              <a:rPr lang="en-US" sz="2800" b="1" baseline="30000" dirty="0" smtClean="0">
                <a:solidFill>
                  <a:srgbClr val="0000FF"/>
                </a:solidFill>
              </a:rPr>
              <a:t>2 </a:t>
            </a:r>
            <a:r>
              <a:rPr lang="en-US" sz="2800" b="1" dirty="0" smtClean="0">
                <a:solidFill>
                  <a:srgbClr val="0000FF"/>
                </a:solidFill>
              </a:rPr>
              <a:t>+ u(</a:t>
            </a:r>
            <a:r>
              <a:rPr lang="en-US" sz="2800" b="1" dirty="0" err="1" smtClean="0">
                <a:solidFill>
                  <a:srgbClr val="0000FF"/>
                </a:solidFill>
              </a:rPr>
              <a:t>x</a:t>
            </a:r>
            <a:r>
              <a:rPr lang="en-US" sz="2800" b="1" baseline="-25000" dirty="0" err="1" smtClean="0">
                <a:solidFill>
                  <a:srgbClr val="0000FF"/>
                </a:solidFill>
              </a:rPr>
              <a:t>ref</a:t>
            </a:r>
            <a:r>
              <a:rPr lang="en-US" sz="2800" b="1" dirty="0" smtClean="0">
                <a:solidFill>
                  <a:srgbClr val="0000FF"/>
                </a:solidFill>
              </a:rPr>
              <a:t>)</a:t>
            </a:r>
            <a:r>
              <a:rPr lang="en-US" sz="2800" b="1" baseline="30000" dirty="0" smtClean="0">
                <a:solidFill>
                  <a:srgbClr val="0000FF"/>
                </a:solidFill>
              </a:rPr>
              <a:t>2</a:t>
            </a:r>
            <a:r>
              <a:rPr lang="en-US" sz="2800" dirty="0" smtClean="0">
                <a:solidFill>
                  <a:srgbClr val="0000FF"/>
                </a:solidFill>
              </a:rPr>
              <a:t>]</a:t>
            </a:r>
            <a:endParaRPr lang="en-IN" sz="2800" dirty="0" smtClean="0">
              <a:solidFill>
                <a:srgbClr val="0000FF"/>
              </a:solidFill>
            </a:endParaRPr>
          </a:p>
          <a:p>
            <a:pPr marL="0" indent="0" algn="just">
              <a:buNone/>
            </a:pPr>
            <a:r>
              <a:rPr lang="en-IN" sz="2000" b="1" dirty="0" smtClean="0">
                <a:solidFill>
                  <a:srgbClr val="0000FF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Compare</a:t>
            </a:r>
            <a:r>
              <a:rPr lang="en-IN" sz="2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the difference between </a:t>
            </a:r>
            <a:r>
              <a:rPr lang="en-US" sz="2800" b="1" dirty="0" err="1" smtClean="0"/>
              <a:t>x</a:t>
            </a:r>
            <a:r>
              <a:rPr lang="en-US" sz="2800" b="1" baseline="-25000" dirty="0" err="1" smtClean="0"/>
              <a:t>pt</a:t>
            </a:r>
            <a:r>
              <a:rPr lang="en-US" sz="2800" b="1" baseline="-25000" dirty="0" smtClean="0"/>
              <a:t> </a:t>
            </a:r>
            <a:r>
              <a:rPr lang="en-IN" sz="2000" b="1" dirty="0" smtClean="0">
                <a:solidFill>
                  <a:srgbClr val="0000FF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and</a:t>
            </a:r>
            <a:r>
              <a:rPr lang="en-IN" sz="2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800" b="1" dirty="0" err="1" smtClean="0"/>
              <a:t>x</a:t>
            </a:r>
            <a:r>
              <a:rPr lang="en-US" sz="2800" b="1" baseline="-25000" dirty="0" err="1" smtClean="0"/>
              <a:t>ref</a:t>
            </a:r>
            <a:r>
              <a:rPr lang="en-US" sz="2000" b="1" dirty="0" smtClean="0"/>
              <a:t> </a:t>
            </a:r>
            <a:r>
              <a:rPr lang="en-IN" sz="2000" b="1" dirty="0" smtClean="0">
                <a:solidFill>
                  <a:srgbClr val="0000FF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with 2 times the </a:t>
            </a:r>
            <a:r>
              <a:rPr lang="en-US" sz="2800" b="1" dirty="0" err="1" smtClean="0">
                <a:solidFill>
                  <a:srgbClr val="0000FF"/>
                </a:solidFill>
              </a:rPr>
              <a:t>u</a:t>
            </a:r>
            <a:r>
              <a:rPr lang="en-US" sz="2800" b="1" baseline="-25000" dirty="0" err="1" smtClean="0">
                <a:solidFill>
                  <a:srgbClr val="0000FF"/>
                </a:solidFill>
              </a:rPr>
              <a:t>diff</a:t>
            </a:r>
            <a:r>
              <a:rPr lang="en-IN" sz="2800" b="1" dirty="0" smtClean="0">
                <a:solidFill>
                  <a:srgbClr val="0000FF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</a:p>
          <a:p>
            <a:pPr marL="0" indent="0" algn="just">
              <a:buNone/>
            </a:pPr>
            <a:r>
              <a:rPr lang="en-IN" sz="28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If ABS(</a:t>
            </a:r>
            <a:r>
              <a:rPr lang="en-US" sz="2800" b="1" dirty="0" err="1" smtClean="0"/>
              <a:t>x</a:t>
            </a:r>
            <a:r>
              <a:rPr lang="en-US" sz="2800" b="1" baseline="-25000" dirty="0" err="1" smtClean="0"/>
              <a:t>pt</a:t>
            </a:r>
            <a:r>
              <a:rPr lang="en-US" sz="2000" b="1" baseline="-25000" dirty="0" smtClean="0"/>
              <a:t> </a:t>
            </a:r>
            <a:r>
              <a:rPr lang="en-US" sz="2000" b="1" dirty="0" smtClean="0"/>
              <a:t>- </a:t>
            </a:r>
            <a:r>
              <a:rPr lang="en-US" sz="2800" b="1" dirty="0" err="1" smtClean="0"/>
              <a:t>x</a:t>
            </a:r>
            <a:r>
              <a:rPr lang="en-US" sz="2800" b="1" baseline="-25000" dirty="0" err="1" smtClean="0"/>
              <a:t>ref</a:t>
            </a:r>
            <a:r>
              <a:rPr lang="en-IN" sz="28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)</a:t>
            </a:r>
            <a:r>
              <a:rPr lang="en-IN" sz="2800" b="1" dirty="0" smtClean="0">
                <a:solidFill>
                  <a:srgbClr val="0000FF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 </a:t>
            </a:r>
            <a:r>
              <a:rPr lang="en-IN" sz="28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≤ 2 x </a:t>
            </a:r>
            <a:r>
              <a:rPr lang="en-US" sz="2800" b="1" dirty="0" err="1" smtClean="0">
                <a:solidFill>
                  <a:srgbClr val="FF0000"/>
                </a:solidFill>
              </a:rPr>
              <a:t>u</a:t>
            </a:r>
            <a:r>
              <a:rPr lang="en-US" sz="2800" b="1" baseline="-25000" dirty="0" err="1" smtClean="0">
                <a:solidFill>
                  <a:srgbClr val="FF0000"/>
                </a:solidFill>
              </a:rPr>
              <a:t>diff</a:t>
            </a:r>
            <a:r>
              <a:rPr lang="en-US" sz="2800" b="1" baseline="-25000" dirty="0" smtClean="0">
                <a:solidFill>
                  <a:srgbClr val="FF0000"/>
                </a:solidFill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</a:rPr>
              <a:t>: Assigned Value is validated</a:t>
            </a:r>
            <a:endParaRPr lang="en-IN" sz="2800" b="1" dirty="0" smtClean="0">
              <a:solidFill>
                <a:srgbClr val="FF0000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  <a:p>
            <a:pPr marL="0" indent="0" algn="just">
              <a:buNone/>
            </a:pPr>
            <a:endParaRPr lang="en-IN" sz="2000" b="1" dirty="0" smtClean="0"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A9EF-B22B-48FA-9058-849E0D998F74}" type="datetime1">
              <a:rPr lang="en-IN" smtClean="0"/>
              <a:t>27-06-2023</a:t>
            </a:fld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513EA-150E-43FC-8179-1EEFFD41BFB7}" type="slidenum">
              <a:rPr lang="en-IN" smtClean="0"/>
              <a:pPr/>
              <a:t>7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850106"/>
          </a:xfrm>
          <a:solidFill>
            <a:srgbClr val="FFFFA3"/>
          </a:solidFill>
          <a:ln w="28575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IN" sz="2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How to validate Assigned Value? - </a:t>
            </a:r>
            <a:r>
              <a:rPr lang="en-IN" sz="2800" b="1" u="sng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Scenario B</a:t>
            </a:r>
            <a:endParaRPr lang="en-IN" sz="28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539552" y="1196751"/>
          <a:ext cx="8136903" cy="5124347"/>
        </p:xfrm>
        <a:graphic>
          <a:graphicData uri="http://schemas.openxmlformats.org/drawingml/2006/table">
            <a:tbl>
              <a:tblPr/>
              <a:tblGrid>
                <a:gridCol w="4974258"/>
                <a:gridCol w="2180075"/>
                <a:gridCol w="982570"/>
              </a:tblGrid>
              <a:tr h="322572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IN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Example 3: Polyester content in textiles</a:t>
                      </a:r>
                    </a:p>
                  </a:txBody>
                  <a:tcPr marL="6058" marR="6058" marT="605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en-IN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58" marR="6058" marT="605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180243">
                <a:tc>
                  <a:txBody>
                    <a:bodyPr/>
                    <a:lstStyle/>
                    <a:p>
                      <a:pPr algn="l" fontAlgn="b"/>
                      <a:endParaRPr lang="en-IN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58" marR="6058" marT="605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58" marR="6058" marT="605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N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58" marR="6058" marT="60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322572">
                <a:tc>
                  <a:txBody>
                    <a:bodyPr/>
                    <a:lstStyle/>
                    <a:p>
                      <a:pPr algn="l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Assigned Value from 20 participants=</a:t>
                      </a:r>
                    </a:p>
                  </a:txBody>
                  <a:tcPr marL="6058" marR="6058" marT="6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67.30</a:t>
                      </a:r>
                    </a:p>
                  </a:txBody>
                  <a:tcPr marL="6058" marR="6058" marT="6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6058" marR="6058" marT="6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180243">
                <a:tc>
                  <a:txBody>
                    <a:bodyPr/>
                    <a:lstStyle/>
                    <a:p>
                      <a:pPr algn="l" fontAlgn="b"/>
                      <a:endParaRPr lang="en-IN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58" marR="6058" marT="605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N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58" marR="6058" marT="605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N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58" marR="6058" marT="60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322572">
                <a:tc>
                  <a:txBody>
                    <a:bodyPr/>
                    <a:lstStyle/>
                    <a:p>
                      <a:pPr algn="l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SDPA=</a:t>
                      </a:r>
                    </a:p>
                  </a:txBody>
                  <a:tcPr marL="6058" marR="6058" marT="6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1.22</a:t>
                      </a:r>
                    </a:p>
                  </a:txBody>
                  <a:tcPr marL="6058" marR="6058" marT="6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6058" marR="6058" marT="6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180243">
                <a:tc>
                  <a:txBody>
                    <a:bodyPr/>
                    <a:lstStyle/>
                    <a:p>
                      <a:pPr algn="l" fontAlgn="b"/>
                      <a:endParaRPr lang="en-IN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58" marR="6058" marT="605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N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58" marR="6058" marT="605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N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58" marR="6058" marT="60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322572">
                <a:tc>
                  <a:txBody>
                    <a:bodyPr/>
                    <a:lstStyle/>
                    <a:p>
                      <a:pPr algn="l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SU of assigned Value=</a:t>
                      </a:r>
                    </a:p>
                  </a:txBody>
                  <a:tcPr marL="6058" marR="6058" marT="6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0.34</a:t>
                      </a:r>
                    </a:p>
                  </a:txBody>
                  <a:tcPr marL="6058" marR="6058" marT="6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6058" marR="6058" marT="6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180243">
                <a:tc>
                  <a:txBody>
                    <a:bodyPr/>
                    <a:lstStyle/>
                    <a:p>
                      <a:pPr algn="l" fontAlgn="b"/>
                      <a:endParaRPr lang="en-IN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58" marR="6058" marT="605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N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58" marR="6058" marT="605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N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58" marR="6058" marT="60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322572">
                <a:tc>
                  <a:txBody>
                    <a:bodyPr/>
                    <a:lstStyle/>
                    <a:p>
                      <a:pPr algn="l" fontAlgn="b"/>
                      <a:r>
                        <a:rPr lang="en-IN" sz="20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Homogenity</a:t>
                      </a:r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average</a:t>
                      </a:r>
                    </a:p>
                  </a:txBody>
                  <a:tcPr marL="6058" marR="6058" marT="6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66.8</a:t>
                      </a:r>
                    </a:p>
                  </a:txBody>
                  <a:tcPr marL="6058" marR="6058" marT="6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6058" marR="6058" marT="6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149862">
                <a:tc>
                  <a:txBody>
                    <a:bodyPr/>
                    <a:lstStyle/>
                    <a:p>
                      <a:pPr algn="l" fontAlgn="b"/>
                      <a:endParaRPr lang="en-IN" sz="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58" marR="6058" marT="605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N" sz="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58" marR="6058" marT="605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N" sz="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58" marR="6058" marT="60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322572">
                <a:tc>
                  <a:txBody>
                    <a:bodyPr/>
                    <a:lstStyle/>
                    <a:p>
                      <a:pPr algn="l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EU (max) reported with Homogeneity=</a:t>
                      </a:r>
                    </a:p>
                  </a:txBody>
                  <a:tcPr marL="6058" marR="6058" marT="6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1.34</a:t>
                      </a:r>
                    </a:p>
                  </a:txBody>
                  <a:tcPr marL="6058" marR="6058" marT="6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6058" marR="6058" marT="6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125757">
                <a:tc>
                  <a:txBody>
                    <a:bodyPr/>
                    <a:lstStyle/>
                    <a:p>
                      <a:pPr algn="l" fontAlgn="b"/>
                      <a:endParaRPr lang="en-IN" sz="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58" marR="6058" marT="605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N" sz="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58" marR="6058" marT="605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N" sz="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58" marR="6058" marT="60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322572">
                <a:tc>
                  <a:txBody>
                    <a:bodyPr/>
                    <a:lstStyle/>
                    <a:p>
                      <a:pPr algn="l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SU due to Homogeneity=</a:t>
                      </a:r>
                    </a:p>
                  </a:txBody>
                  <a:tcPr marL="6058" marR="6058" marT="6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0.67</a:t>
                      </a:r>
                    </a:p>
                  </a:txBody>
                  <a:tcPr marL="6058" marR="6058" marT="6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6058" marR="6058" marT="6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125757">
                <a:tc>
                  <a:txBody>
                    <a:bodyPr/>
                    <a:lstStyle/>
                    <a:p>
                      <a:pPr algn="l" fontAlgn="b"/>
                      <a:endParaRPr lang="en-IN" sz="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58" marR="6058" marT="605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N" sz="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58" marR="6058" marT="605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N" sz="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58" marR="6058" marT="60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322572">
                <a:tc>
                  <a:txBody>
                    <a:bodyPr/>
                    <a:lstStyle/>
                    <a:p>
                      <a:pPr algn="l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Combined </a:t>
                      </a:r>
                      <a:r>
                        <a:rPr lang="en-IN" sz="20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uncerty</a:t>
                      </a:r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=</a:t>
                      </a:r>
                    </a:p>
                  </a:txBody>
                  <a:tcPr marL="6058" marR="6058" marT="6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0.75</a:t>
                      </a:r>
                    </a:p>
                  </a:txBody>
                  <a:tcPr marL="6058" marR="6058" marT="6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6058" marR="6058" marT="6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125757">
                <a:tc>
                  <a:txBody>
                    <a:bodyPr/>
                    <a:lstStyle/>
                    <a:p>
                      <a:pPr algn="l" fontAlgn="b"/>
                      <a:endParaRPr lang="en-IN" sz="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58" marR="6058" marT="605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N" sz="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58" marR="6058" marT="605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N" sz="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58" marR="6058" marT="60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322572">
                <a:tc>
                  <a:txBody>
                    <a:bodyPr/>
                    <a:lstStyle/>
                    <a:p>
                      <a:pPr algn="l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 times Combined </a:t>
                      </a:r>
                      <a:r>
                        <a:rPr lang="en-IN" sz="20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uncerty</a:t>
                      </a:r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=</a:t>
                      </a:r>
                    </a:p>
                  </a:txBody>
                  <a:tcPr marL="6058" marR="6058" marT="6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1.50</a:t>
                      </a:r>
                    </a:p>
                  </a:txBody>
                  <a:tcPr marL="6058" marR="6058" marT="6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6058" marR="6058" marT="6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125757">
                <a:tc>
                  <a:txBody>
                    <a:bodyPr/>
                    <a:lstStyle/>
                    <a:p>
                      <a:pPr algn="l" fontAlgn="b"/>
                      <a:endParaRPr lang="en-IN" sz="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58" marR="6058" marT="605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N" sz="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58" marR="6058" marT="605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N" sz="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58" marR="6058" marT="60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331503">
                <a:tc>
                  <a:txBody>
                    <a:bodyPr/>
                    <a:lstStyle/>
                    <a:p>
                      <a:pPr algn="l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Diff. Between </a:t>
                      </a:r>
                      <a:r>
                        <a:rPr lang="en-IN" sz="2000" b="1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A.V</a:t>
                      </a:r>
                      <a:r>
                        <a:rPr lang="en-IN" sz="2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and </a:t>
                      </a:r>
                      <a:r>
                        <a:rPr lang="en-IN" sz="20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Hom</a:t>
                      </a:r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. Average=</a:t>
                      </a:r>
                    </a:p>
                  </a:txBody>
                  <a:tcPr marL="6058" marR="6058" marT="6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0.50</a:t>
                      </a:r>
                    </a:p>
                  </a:txBody>
                  <a:tcPr marL="6058" marR="6058" marT="6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6058" marR="6058" marT="6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144016">
                <a:tc>
                  <a:txBody>
                    <a:bodyPr/>
                    <a:lstStyle/>
                    <a:p>
                      <a:pPr algn="l" fontAlgn="b"/>
                      <a:endParaRPr lang="en-IN" sz="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58" marR="6058" marT="605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N" sz="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58" marR="6058" marT="605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N" sz="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58" marR="6058" marT="60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322572">
                <a:tc>
                  <a:txBody>
                    <a:bodyPr/>
                    <a:lstStyle/>
                    <a:p>
                      <a:pPr algn="l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Assigned Value validates????</a:t>
                      </a:r>
                    </a:p>
                  </a:txBody>
                  <a:tcPr marL="6058" marR="6058" marT="6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VALIDATED</a:t>
                      </a:r>
                    </a:p>
                  </a:txBody>
                  <a:tcPr marL="6058" marR="6058" marT="6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N" sz="2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58" marR="6058" marT="6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5BE20-2763-4C2D-AB60-E650DCB09FDF}" type="datetime1">
              <a:rPr lang="en-IN" smtClean="0"/>
              <a:t>27-06-2023</a:t>
            </a:fld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513EA-150E-43FC-8179-1EEFFD41BFB7}" type="slidenum">
              <a:rPr lang="en-IN" sz="2400" b="1" smtClean="0">
                <a:solidFill>
                  <a:schemeClr val="tx1"/>
                </a:solidFill>
              </a:rPr>
              <a:pPr/>
              <a:t>8</a:t>
            </a:fld>
            <a:endParaRPr lang="en-IN" sz="2400" b="1" dirty="0">
              <a:solidFill>
                <a:schemeClr val="tx1"/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850106"/>
          </a:xfrm>
          <a:solidFill>
            <a:srgbClr val="FFFFA3"/>
          </a:solidFill>
          <a:ln w="28575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IN" sz="2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How to validate Assigned Value? - </a:t>
            </a:r>
            <a:r>
              <a:rPr lang="en-IN" sz="2800" b="1" u="sng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Scenario B</a:t>
            </a:r>
            <a:endParaRPr lang="en-IN" sz="28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827584" y="1395538"/>
          <a:ext cx="7848872" cy="5008616"/>
        </p:xfrm>
        <a:graphic>
          <a:graphicData uri="http://schemas.openxmlformats.org/drawingml/2006/table">
            <a:tbl>
              <a:tblPr/>
              <a:tblGrid>
                <a:gridCol w="4269224"/>
                <a:gridCol w="2332261"/>
                <a:gridCol w="1247387"/>
              </a:tblGrid>
              <a:tr h="263709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Example 4 : Mercury content in food</a:t>
                      </a:r>
                    </a:p>
                  </a:txBody>
                  <a:tcPr marL="6058" marR="6058" marT="605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en-IN" sz="2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58" marR="6058" marT="605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138428">
                <a:tc>
                  <a:txBody>
                    <a:bodyPr/>
                    <a:lstStyle/>
                    <a:p>
                      <a:pPr algn="l" fontAlgn="b"/>
                      <a:endParaRPr lang="en-IN" sz="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58" marR="6058" marT="605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58" marR="6058" marT="605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N" sz="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58" marR="6058" marT="60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227083">
                <a:tc>
                  <a:txBody>
                    <a:bodyPr/>
                    <a:lstStyle/>
                    <a:p>
                      <a:pPr algn="l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Assigned Value from 17 participants=</a:t>
                      </a:r>
                    </a:p>
                  </a:txBody>
                  <a:tcPr marL="6058" marR="6058" marT="6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152.5</a:t>
                      </a:r>
                    </a:p>
                  </a:txBody>
                  <a:tcPr marL="6058" marR="6058" marT="6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mg/kg</a:t>
                      </a:r>
                    </a:p>
                  </a:txBody>
                  <a:tcPr marL="6058" marR="6058" marT="6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164784">
                <a:tc>
                  <a:txBody>
                    <a:bodyPr/>
                    <a:lstStyle/>
                    <a:p>
                      <a:pPr algn="l" fontAlgn="b"/>
                      <a:endParaRPr lang="en-IN" sz="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58" marR="6058" marT="605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N" sz="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58" marR="6058" marT="605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N" sz="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58" marR="6058" marT="60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227083">
                <a:tc>
                  <a:txBody>
                    <a:bodyPr/>
                    <a:lstStyle/>
                    <a:p>
                      <a:pPr algn="l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SDPA=</a:t>
                      </a:r>
                    </a:p>
                  </a:txBody>
                  <a:tcPr marL="6058" marR="6058" marT="6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6.48</a:t>
                      </a:r>
                    </a:p>
                  </a:txBody>
                  <a:tcPr marL="6058" marR="6058" marT="6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mg/kg</a:t>
                      </a:r>
                    </a:p>
                  </a:txBody>
                  <a:tcPr marL="6058" marR="6058" marT="6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193198">
                <a:tc>
                  <a:txBody>
                    <a:bodyPr/>
                    <a:lstStyle/>
                    <a:p>
                      <a:pPr algn="l" fontAlgn="b"/>
                      <a:endParaRPr lang="en-IN" sz="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58" marR="6058" marT="605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N" sz="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58" marR="6058" marT="605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N" sz="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58" marR="6058" marT="60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227083">
                <a:tc>
                  <a:txBody>
                    <a:bodyPr/>
                    <a:lstStyle/>
                    <a:p>
                      <a:pPr algn="l" fontAlgn="b"/>
                      <a:r>
                        <a:rPr lang="en-IN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SU of assigned Value=</a:t>
                      </a:r>
                    </a:p>
                  </a:txBody>
                  <a:tcPr marL="6058" marR="6058" marT="6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1.96</a:t>
                      </a:r>
                    </a:p>
                  </a:txBody>
                  <a:tcPr marL="6058" marR="6058" marT="6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mg/kg</a:t>
                      </a:r>
                    </a:p>
                  </a:txBody>
                  <a:tcPr marL="6058" marR="6058" marT="6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193198">
                <a:tc>
                  <a:txBody>
                    <a:bodyPr/>
                    <a:lstStyle/>
                    <a:p>
                      <a:pPr algn="l" fontAlgn="b"/>
                      <a:endParaRPr lang="en-IN" sz="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58" marR="6058" marT="605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N" sz="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58" marR="6058" marT="605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N" sz="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58" marR="6058" marT="60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227083">
                <a:tc>
                  <a:txBody>
                    <a:bodyPr/>
                    <a:lstStyle/>
                    <a:p>
                      <a:pPr algn="l" fontAlgn="b"/>
                      <a:r>
                        <a:rPr lang="en-IN" sz="20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Homogenity</a:t>
                      </a:r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average</a:t>
                      </a:r>
                    </a:p>
                  </a:txBody>
                  <a:tcPr marL="6058" marR="6058" marT="6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160.4</a:t>
                      </a:r>
                    </a:p>
                  </a:txBody>
                  <a:tcPr marL="6058" marR="6058" marT="6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mg/kg</a:t>
                      </a:r>
                    </a:p>
                  </a:txBody>
                  <a:tcPr marL="6058" marR="6058" marT="6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193198">
                <a:tc>
                  <a:txBody>
                    <a:bodyPr/>
                    <a:lstStyle/>
                    <a:p>
                      <a:pPr algn="l" fontAlgn="b"/>
                      <a:endParaRPr lang="en-IN" sz="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58" marR="6058" marT="605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N" sz="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58" marR="6058" marT="605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N" sz="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58" marR="6058" marT="60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227083">
                <a:tc>
                  <a:txBody>
                    <a:bodyPr/>
                    <a:lstStyle/>
                    <a:p>
                      <a:pPr algn="l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EU (max) reported with Homogeneity=</a:t>
                      </a:r>
                    </a:p>
                  </a:txBody>
                  <a:tcPr marL="6058" marR="6058" marT="6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5.24</a:t>
                      </a:r>
                    </a:p>
                  </a:txBody>
                  <a:tcPr marL="6058" marR="6058" marT="6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mg/kg</a:t>
                      </a:r>
                    </a:p>
                  </a:txBody>
                  <a:tcPr marL="6058" marR="6058" marT="6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193198">
                <a:tc>
                  <a:txBody>
                    <a:bodyPr/>
                    <a:lstStyle/>
                    <a:p>
                      <a:pPr algn="l" fontAlgn="b"/>
                      <a:endParaRPr lang="en-IN" sz="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58" marR="6058" marT="605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N" sz="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58" marR="6058" marT="605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N" sz="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58" marR="6058" marT="60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227083">
                <a:tc>
                  <a:txBody>
                    <a:bodyPr/>
                    <a:lstStyle/>
                    <a:p>
                      <a:pPr algn="l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SU due to Homogeneity=</a:t>
                      </a:r>
                    </a:p>
                  </a:txBody>
                  <a:tcPr marL="6058" marR="6058" marT="6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2.62</a:t>
                      </a:r>
                    </a:p>
                  </a:txBody>
                  <a:tcPr marL="6058" marR="6058" marT="6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mg/kg</a:t>
                      </a:r>
                    </a:p>
                  </a:txBody>
                  <a:tcPr marL="6058" marR="6058" marT="6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149604">
                <a:tc>
                  <a:txBody>
                    <a:bodyPr/>
                    <a:lstStyle/>
                    <a:p>
                      <a:pPr algn="l" fontAlgn="b"/>
                      <a:endParaRPr lang="en-IN" sz="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58" marR="6058" marT="605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N" sz="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58" marR="6058" marT="605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N" sz="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58" marR="6058" marT="60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227083">
                <a:tc>
                  <a:txBody>
                    <a:bodyPr/>
                    <a:lstStyle/>
                    <a:p>
                      <a:pPr algn="l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Combined </a:t>
                      </a:r>
                      <a:r>
                        <a:rPr lang="en-IN" sz="2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uncertainly=</a:t>
                      </a:r>
                      <a:endParaRPr lang="en-IN" sz="2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58" marR="6058" marT="6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3.27</a:t>
                      </a:r>
                    </a:p>
                  </a:txBody>
                  <a:tcPr marL="6058" marR="6058" marT="6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mg/kg</a:t>
                      </a:r>
                    </a:p>
                  </a:txBody>
                  <a:tcPr marL="6058" marR="6058" marT="6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121190">
                <a:tc>
                  <a:txBody>
                    <a:bodyPr/>
                    <a:lstStyle/>
                    <a:p>
                      <a:pPr algn="l" fontAlgn="b"/>
                      <a:endParaRPr lang="en-IN" sz="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58" marR="6058" marT="605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N" sz="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58" marR="6058" marT="605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N" sz="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58" marR="6058" marT="60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227083">
                <a:tc>
                  <a:txBody>
                    <a:bodyPr/>
                    <a:lstStyle/>
                    <a:p>
                      <a:pPr algn="l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 times Combined </a:t>
                      </a:r>
                      <a:r>
                        <a:rPr lang="en-IN" sz="2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uncertainty</a:t>
                      </a:r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=</a:t>
                      </a:r>
                    </a:p>
                  </a:txBody>
                  <a:tcPr marL="6058" marR="6058" marT="6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6.55</a:t>
                      </a:r>
                    </a:p>
                  </a:txBody>
                  <a:tcPr marL="6058" marR="6058" marT="6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mg/kg</a:t>
                      </a:r>
                    </a:p>
                  </a:txBody>
                  <a:tcPr marL="6058" marR="6058" marT="6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121190">
                <a:tc>
                  <a:txBody>
                    <a:bodyPr/>
                    <a:lstStyle/>
                    <a:p>
                      <a:pPr algn="l" fontAlgn="b"/>
                      <a:endParaRPr lang="en-IN" sz="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58" marR="6058" marT="605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N" sz="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58" marR="6058" marT="605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N" sz="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58" marR="6058" marT="60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335495">
                <a:tc>
                  <a:txBody>
                    <a:bodyPr/>
                    <a:lstStyle/>
                    <a:p>
                      <a:pPr algn="l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Diff. Between </a:t>
                      </a:r>
                      <a:r>
                        <a:rPr lang="en-IN" sz="2000" b="1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A.V</a:t>
                      </a:r>
                      <a:r>
                        <a:rPr lang="en-IN" sz="2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and </a:t>
                      </a:r>
                      <a:r>
                        <a:rPr lang="en-IN" sz="2000" b="1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Hom</a:t>
                      </a:r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. Average=</a:t>
                      </a:r>
                    </a:p>
                  </a:txBody>
                  <a:tcPr marL="6058" marR="6058" marT="6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7.90</a:t>
                      </a:r>
                    </a:p>
                  </a:txBody>
                  <a:tcPr marL="6058" marR="6058" marT="6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mg/kg</a:t>
                      </a:r>
                    </a:p>
                  </a:txBody>
                  <a:tcPr marL="6058" marR="6058" marT="6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96553">
                <a:tc>
                  <a:txBody>
                    <a:bodyPr/>
                    <a:lstStyle/>
                    <a:p>
                      <a:pPr algn="l" fontAlgn="b"/>
                      <a:endParaRPr lang="en-IN" sz="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58" marR="6058" marT="605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N" sz="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58" marR="6058" marT="605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N" sz="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58" marR="6058" marT="60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227083">
                <a:tc>
                  <a:txBody>
                    <a:bodyPr/>
                    <a:lstStyle/>
                    <a:p>
                      <a:pPr algn="l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Assigned Value validates????</a:t>
                      </a:r>
                    </a:p>
                  </a:txBody>
                  <a:tcPr marL="6058" marR="6058" marT="6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NOT VALIDATED</a:t>
                      </a:r>
                    </a:p>
                  </a:txBody>
                  <a:tcPr marL="6058" marR="6058" marT="6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N" sz="2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58" marR="6058" marT="6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D2362-7860-42F4-8615-EEAA3BCF4CFF}" type="datetime1">
              <a:rPr lang="en-IN" smtClean="0"/>
              <a:t>27-06-2023</a:t>
            </a:fld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513EA-150E-43FC-8179-1EEFFD41BFB7}" type="slidenum">
              <a:rPr lang="en-IN" sz="2400" b="1" smtClean="0">
                <a:solidFill>
                  <a:schemeClr val="tx1"/>
                </a:solidFill>
              </a:rPr>
              <a:pPr/>
              <a:t>9</a:t>
            </a:fld>
            <a:endParaRPr lang="en-IN" sz="2400" b="1" dirty="0">
              <a:solidFill>
                <a:schemeClr val="tx1"/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</TotalTime>
  <Words>964</Words>
  <Application>Microsoft Office PowerPoint</Application>
  <PresentationFormat>On-screen Show (4:3)</PresentationFormat>
  <Paragraphs>223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 Validation of Assigned Value   S.SUBRAMANIAN </vt:lpstr>
      <vt:lpstr>What is validation of Assigned Value?</vt:lpstr>
      <vt:lpstr>What is validation of Assigned Value?</vt:lpstr>
      <vt:lpstr>How to validate Assigned Value? - Scenario A</vt:lpstr>
      <vt:lpstr>How to validate Assigned Value? - Scenario A</vt:lpstr>
      <vt:lpstr>How to validate Assigned Value? - Scenario A</vt:lpstr>
      <vt:lpstr>How to validate Assigned Value? - Scenario B</vt:lpstr>
      <vt:lpstr>How to validate Assigned Value? - Scenario B</vt:lpstr>
      <vt:lpstr>How to validate Assigned Value? - Scenario B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User1</dc:creator>
  <cp:lastModifiedBy>User1</cp:lastModifiedBy>
  <cp:revision>25</cp:revision>
  <dcterms:created xsi:type="dcterms:W3CDTF">2023-06-15T12:49:12Z</dcterms:created>
  <dcterms:modified xsi:type="dcterms:W3CDTF">2023-06-27T04:20:00Z</dcterms:modified>
</cp:coreProperties>
</file>