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9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7"/>
    <a:srgbClr val="C7E6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EA0E5-5DA5-42D1-8DB7-A517BDABD181}" type="datetimeFigureOut">
              <a:rPr lang="en-IN" smtClean="0"/>
              <a:pPr/>
              <a:t>08-07-2023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8899A-1155-402F-B019-E0D18A87220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8899A-1155-402F-B019-E0D18A872201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7EE9-02CB-4EFB-8D08-8EB23461FC16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9D70-6EF6-4BD6-A24B-E68D14E67255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E8423-CD1B-4194-A43D-45B64FAB7440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9105F-A911-45C6-9993-1CBD4DE96FFB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7EB4-3133-4772-9DBB-5472496B47E1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5D7B-6E30-42D8-A2BB-5CD5867F6733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9130-0EA5-4B01-8D46-3862546179C1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D7D-9F23-43F2-B4B4-D1927C4D4D3E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CAA54-3322-44F0-B563-CDF387DBCE06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2DF4-C4E6-4146-81D1-D688F2FC675A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B11-8A19-4358-9E54-C0D6BFBFBB94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931F3-B0FC-48E5-8B06-79369F7DFD72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D60F1-CFCC-4B19-A6BA-D65C48E9159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51345"/>
            <a:ext cx="7772400" cy="4693879"/>
          </a:xfrm>
          <a:solidFill>
            <a:srgbClr val="C7E6A4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Identification of Blunders in PT results</a:t>
            </a: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S.SUBRAMANIAN</a:t>
            </a:r>
            <a: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N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Identify Blunder: </a:t>
            </a:r>
            <a:r>
              <a:rPr lang="en-IN" sz="3200" b="1" dirty="0" err="1" smtClean="0">
                <a:solidFill>
                  <a:srgbClr val="FF0000"/>
                </a:solidFill>
              </a:rPr>
              <a:t>MPE</a:t>
            </a:r>
            <a:r>
              <a:rPr lang="en-IN" sz="3200" b="1" dirty="0" smtClean="0">
                <a:solidFill>
                  <a:srgbClr val="FF0000"/>
                </a:solidFill>
              </a:rPr>
              <a:t>-GSM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10</a:t>
            </a:fld>
            <a:endParaRPr lang="en-IN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627784" y="1124742"/>
          <a:ext cx="4248472" cy="5297423"/>
        </p:xfrm>
        <a:graphic>
          <a:graphicData uri="http://schemas.openxmlformats.org/drawingml/2006/table">
            <a:tbl>
              <a:tblPr/>
              <a:tblGrid>
                <a:gridCol w="1062118"/>
                <a:gridCol w="1062118"/>
                <a:gridCol w="1062118"/>
                <a:gridCol w="1062118"/>
              </a:tblGrid>
              <a:tr h="23783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302.9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83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Median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327.80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83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MPE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19.668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@6%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504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83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Median -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MPE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308.1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83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83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Median + MPE=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28B2-D8C4-4036-89F2-0EF669F11EE0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Identify Blunder: </a:t>
            </a:r>
            <a:r>
              <a:rPr lang="en-IN" sz="3200" b="1" dirty="0" err="1" smtClean="0">
                <a:solidFill>
                  <a:srgbClr val="FF0000"/>
                </a:solidFill>
              </a:rPr>
              <a:t>IzI</a:t>
            </a:r>
            <a:r>
              <a:rPr lang="en-IN" sz="3200" b="1" dirty="0" smtClean="0">
                <a:solidFill>
                  <a:srgbClr val="FF0000"/>
                </a:solidFill>
              </a:rPr>
              <a:t> or </a:t>
            </a:r>
            <a:r>
              <a:rPr lang="en-IN" sz="3200" b="1" dirty="0" err="1" smtClean="0">
                <a:solidFill>
                  <a:srgbClr val="FF0000"/>
                </a:solidFill>
              </a:rPr>
              <a:t>Iz’I</a:t>
            </a:r>
            <a:r>
              <a:rPr lang="en-IN" sz="3200" b="1" dirty="0" smtClean="0">
                <a:solidFill>
                  <a:srgbClr val="FF0000"/>
                </a:solidFill>
              </a:rPr>
              <a:t> &gt;5-GSM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11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771800" y="1052741"/>
          <a:ext cx="3168352" cy="5625080"/>
        </p:xfrm>
        <a:graphic>
          <a:graphicData uri="http://schemas.openxmlformats.org/drawingml/2006/table">
            <a:tbl>
              <a:tblPr/>
              <a:tblGrid>
                <a:gridCol w="937324"/>
                <a:gridCol w="981262"/>
                <a:gridCol w="1249766"/>
              </a:tblGrid>
              <a:tr h="3703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z' score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-1.14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-1.06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-0.87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-0.62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-0.46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0.10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0.68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0.90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996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8277" marR="8277" marT="8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1.21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2298"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788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AV=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327.53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788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SDPA=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11.364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788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SU=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4.101</a:t>
                      </a: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913"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77" marR="8277" marT="82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14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 result has Z' beyond 5</a:t>
                      </a:r>
                    </a:p>
                  </a:txBody>
                  <a:tcPr marL="8277" marR="8277" marT="82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0466-761C-4940-9B04-820392C18940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739012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Performance evaluation for all results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12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07702" y="1052739"/>
          <a:ext cx="4104457" cy="5511784"/>
        </p:xfrm>
        <a:graphic>
          <a:graphicData uri="http://schemas.openxmlformats.org/drawingml/2006/table">
            <a:tbl>
              <a:tblPr/>
              <a:tblGrid>
                <a:gridCol w="1157204"/>
                <a:gridCol w="1573074"/>
                <a:gridCol w="1374179"/>
              </a:tblGrid>
              <a:tr h="246898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AV=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327.533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98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SDPA=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11.3640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98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SU=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4.1006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274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73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z' score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-1.06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-0.87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0.02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-1.14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0.68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0.25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0.10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302.9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-2.04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385.1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4.77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1.00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-0.62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-0.46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0.90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017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248.9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-6.51</a:t>
                      </a:r>
                    </a:p>
                  </a:txBody>
                  <a:tcPr marL="7270" marR="7270" marT="72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</a:tr>
              <a:tr h="116998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947">
                <a:tc gridSpan="3">
                  <a:txBody>
                    <a:bodyPr/>
                    <a:lstStyle/>
                    <a:p>
                      <a:pPr marL="90488" indent="0"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24,27 &amp;39 are excluded. But Z' score of 24 is -2.04 &amp; hence can't be treated as "</a:t>
                      </a:r>
                      <a:r>
                        <a:rPr lang="en-IN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outlier“. Include code “24” in</a:t>
                      </a:r>
                      <a:r>
                        <a:rPr lang="en-IN" sz="18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main group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70" marR="7270" marT="72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01BD-556C-4333-BF43-D67AE56AC43D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739012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Revised Performance evaluation for all results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400" b="1" smtClean="0">
                <a:solidFill>
                  <a:schemeClr val="tx1"/>
                </a:solidFill>
              </a:rPr>
              <a:pPr/>
              <a:t>13</a:t>
            </a:fld>
            <a:endParaRPr lang="en-IN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411760" y="1052737"/>
          <a:ext cx="3888432" cy="5750148"/>
        </p:xfrm>
        <a:graphic>
          <a:graphicData uri="http://schemas.openxmlformats.org/drawingml/2006/table">
            <a:tbl>
              <a:tblPr/>
              <a:tblGrid>
                <a:gridCol w="1054490"/>
                <a:gridCol w="1362050"/>
                <a:gridCol w="1471892"/>
              </a:tblGrid>
              <a:tr h="24180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AV=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325.951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SDPA=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12.6584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SU=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4.3885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63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45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z' score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-0.84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-0.67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0.14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-0.91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0.73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0.34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0.21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302.9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-1.72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385.1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4.41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1.02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-0.44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-0.29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0.93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180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248.9</a:t>
                      </a:r>
                    </a:p>
                  </a:txBody>
                  <a:tcPr marL="7526" marR="7526" marT="7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-5.75</a:t>
                      </a:r>
                    </a:p>
                  </a:txBody>
                  <a:tcPr marL="7526" marR="7526" marT="7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</a:tr>
              <a:tr h="87633"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536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 &amp; 39 are only removed for calculation. Z' score of both are </a:t>
                      </a:r>
                      <a:r>
                        <a:rPr lang="en-IN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&gt;3.0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26" marR="7526" marT="7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3056-5DBF-4E11-B705-75A00B21EDB6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Identification of Blunders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400600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Determination </a:t>
            </a:r>
            <a:r>
              <a:rPr lang="en-IN" sz="20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I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 and its uncertainty </a:t>
            </a:r>
            <a:r>
              <a:rPr lang="en-IN" sz="2000" b="1" dirty="0">
                <a:latin typeface="Arial" pitchFamily="34" charset="0"/>
                <a:cs typeface="Arial" pitchFamily="34" charset="0"/>
              </a:rPr>
              <a:t>as stipulated in chapter 7 of ISO </a:t>
            </a: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13528:2022:</a:t>
            </a:r>
            <a:endParaRPr lang="en-IN" sz="20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IN" sz="10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>
                <a:latin typeface="Arial" pitchFamily="34" charset="0"/>
                <a:cs typeface="Arial" pitchFamily="34" charset="0"/>
              </a:rPr>
              <a:t>By formulation (also called as Known Value Scheme);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>
                <a:latin typeface="Arial" pitchFamily="34" charset="0"/>
                <a:cs typeface="Arial" pitchFamily="34" charset="0"/>
              </a:rPr>
              <a:t>By using a CRM as PT item;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>
                <a:latin typeface="Arial" pitchFamily="34" charset="0"/>
                <a:cs typeface="Arial" pitchFamily="34" charset="0"/>
              </a:rPr>
              <a:t>By characterizing the PT item using a valid CRM in one laboratory (also called as Value transfer from a CRM to a closely matched candidate RM); </a:t>
            </a: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IN" sz="20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000" b="1" dirty="0">
                <a:latin typeface="Arial" pitchFamily="34" charset="0"/>
                <a:cs typeface="Arial" pitchFamily="34" charset="0"/>
              </a:rPr>
              <a:t>By using consensus value from expert laboratories (which are not participants in the PT Scheme</a:t>
            </a: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); and</a:t>
            </a:r>
          </a:p>
          <a:p>
            <a:pPr marL="457200" indent="-457200">
              <a:buFont typeface="+mj-lt"/>
              <a:buAutoNum type="alphaLcParenR"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By using consensus value from participant laboratories </a:t>
            </a:r>
          </a:p>
          <a:p>
            <a:pPr marL="457200" indent="-457200">
              <a:buNone/>
            </a:pPr>
            <a:r>
              <a:rPr lang="en-IN" sz="800" b="1" dirty="0" smtClean="0">
                <a:latin typeface="Arial" pitchFamily="34" charset="0"/>
                <a:cs typeface="Arial" pitchFamily="34" charset="0"/>
              </a:rPr>
              <a:t>  </a:t>
            </a:r>
            <a:endParaRPr lang="en-IN" sz="1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None/>
            </a:pP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While methods at (a) to (d) are independent of participants (e) is based on participants’ results only. Any odd value (blunder) present in participants’ results can affect determination of </a:t>
            </a:r>
            <a:r>
              <a:rPr lang="en-I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 and its uncertainty.</a:t>
            </a:r>
            <a:endParaRPr lang="en-IN" sz="20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IN" sz="20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IN" sz="2000" b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0" indent="-457200">
              <a:lnSpc>
                <a:spcPts val="3400"/>
              </a:lnSpc>
              <a:buNone/>
            </a:pPr>
            <a:endParaRPr lang="en-IN" sz="2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endParaRPr lang="en-IN" sz="2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z="2400" b="1" smtClean="0">
                <a:solidFill>
                  <a:srgbClr val="0000FF"/>
                </a:solidFill>
              </a:rPr>
              <a:pPr/>
              <a:t>2</a:t>
            </a:fld>
            <a:endParaRPr lang="en-IN" sz="2400" b="1" dirty="0">
              <a:solidFill>
                <a:srgbClr val="0000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F69B-BD9E-441C-A4D2-6B6E99566814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Identification of Blunders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400600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Determination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I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SDPA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stipulated in chapter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of ISO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13528:2022:</a:t>
            </a:r>
            <a:endParaRPr lang="en-IN" sz="22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IN" sz="7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200" b="1" dirty="0">
                <a:latin typeface="Arial" pitchFamily="34" charset="0"/>
                <a:cs typeface="Arial" pitchFamily="34" charset="0"/>
              </a:rPr>
              <a:t>By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perception of experts;</a:t>
            </a:r>
            <a:endParaRPr lang="en-IN" sz="22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200" b="1" dirty="0">
                <a:latin typeface="Arial" pitchFamily="34" charset="0"/>
                <a:cs typeface="Arial" pitchFamily="34" charset="0"/>
              </a:rPr>
              <a:t>By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experience from previous rounds of a PT Scheme ;</a:t>
            </a:r>
            <a:endParaRPr lang="en-IN" sz="22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200" b="1" dirty="0">
                <a:latin typeface="Arial" pitchFamily="34" charset="0"/>
                <a:cs typeface="Arial" pitchFamily="34" charset="0"/>
              </a:rPr>
              <a:t>By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use of a General Model (Horwitz equation);</a:t>
            </a:r>
            <a:endParaRPr lang="en-IN" sz="22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lphaLcParenR"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By using repeatability &amp; reproducibility </a:t>
            </a:r>
            <a:r>
              <a:rPr lang="en-IN" sz="2200" b="1" dirty="0" err="1" smtClean="0">
                <a:latin typeface="Arial" pitchFamily="34" charset="0"/>
                <a:cs typeface="Arial" pitchFamily="34" charset="0"/>
              </a:rPr>
              <a:t>SDs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 from a  previous collaborative study of precision of a measurement method;</a:t>
            </a:r>
          </a:p>
          <a:p>
            <a:pPr marL="457200" indent="-457200">
              <a:buFont typeface="+mj-lt"/>
              <a:buAutoNum type="alphaLcParenR"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From data obtained in the same round of a PT Scheme</a:t>
            </a:r>
          </a:p>
          <a:p>
            <a:pPr marL="457200" indent="-457200">
              <a:buNone/>
            </a:pPr>
            <a:r>
              <a:rPr lang="en-IN" sz="1000" b="1" dirty="0" smtClean="0">
                <a:latin typeface="Arial" pitchFamily="34" charset="0"/>
                <a:cs typeface="Arial" pitchFamily="34" charset="0"/>
              </a:rPr>
              <a:t>  </a:t>
            </a:r>
            <a:endParaRPr lang="en-IN" sz="3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None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While methods at (a) to (d) are independent of participants (e) is based on participants’ results only. Any odd value (blunder) present in participants’ results can affect determination of </a:t>
            </a:r>
            <a:r>
              <a:rPr lang="en-I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SDPA.</a:t>
            </a:r>
            <a:endParaRPr lang="en-IN" sz="22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IN" sz="20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IN" sz="2000" b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0" indent="-457200">
              <a:lnSpc>
                <a:spcPts val="3400"/>
              </a:lnSpc>
              <a:buNone/>
            </a:pPr>
            <a:endParaRPr lang="en-IN" sz="2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endParaRPr lang="en-IN" sz="20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z="2400" b="1" smtClean="0">
                <a:solidFill>
                  <a:srgbClr val="0000FF"/>
                </a:solidFill>
              </a:rPr>
              <a:pPr/>
              <a:t>3</a:t>
            </a:fld>
            <a:endParaRPr lang="en-IN" sz="2400" b="1" dirty="0">
              <a:solidFill>
                <a:srgbClr val="0000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6E625-25AB-40F1-8D2C-FC527D39956F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Identification of Blunders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4968552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b="1" dirty="0" smtClean="0">
                <a:latin typeface="Arial" pitchFamily="34" charset="0"/>
                <a:cs typeface="Arial" pitchFamily="34" charset="0"/>
              </a:rPr>
              <a:t>Thus, when either  </a:t>
            </a:r>
            <a:r>
              <a:rPr lang="en-IN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Value, </a:t>
            </a:r>
            <a:r>
              <a:rPr lang="en-IN" sz="4400" b="1" dirty="0" err="1" smtClean="0">
                <a:solidFill>
                  <a:srgbClr val="0000FF"/>
                </a:solidFill>
              </a:rPr>
              <a:t>x</a:t>
            </a:r>
            <a:r>
              <a:rPr lang="en-IN" sz="4400" b="1" baseline="-25000" dirty="0" err="1" smtClean="0">
                <a:solidFill>
                  <a:srgbClr val="0000FF"/>
                </a:solidFill>
              </a:rPr>
              <a:t>pt</a:t>
            </a:r>
            <a:r>
              <a:rPr lang="en-IN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and its uncertainty, </a:t>
            </a:r>
            <a:r>
              <a:rPr lang="en-IN" sz="4400" b="1" dirty="0" smtClean="0">
                <a:solidFill>
                  <a:srgbClr val="0000FF"/>
                </a:solidFill>
              </a:rPr>
              <a:t>u(</a:t>
            </a:r>
            <a:r>
              <a:rPr lang="en-IN" sz="4400" b="1" dirty="0" err="1" smtClean="0">
                <a:solidFill>
                  <a:srgbClr val="0000FF"/>
                </a:solidFill>
              </a:rPr>
              <a:t>x</a:t>
            </a:r>
            <a:r>
              <a:rPr lang="en-IN" sz="4400" b="1" baseline="-25000" dirty="0" err="1" smtClean="0">
                <a:solidFill>
                  <a:srgbClr val="0000FF"/>
                </a:solidFill>
              </a:rPr>
              <a:t>pt</a:t>
            </a:r>
            <a:r>
              <a:rPr lang="en-IN" sz="4400" b="1" dirty="0" smtClean="0">
                <a:solidFill>
                  <a:srgbClr val="0000FF"/>
                </a:solidFill>
              </a:rPr>
              <a:t>)</a:t>
            </a:r>
            <a:r>
              <a:rPr lang="en-IN" b="1" dirty="0" smtClean="0">
                <a:latin typeface="Arial" pitchFamily="34" charset="0"/>
                <a:cs typeface="Arial" pitchFamily="34" charset="0"/>
              </a:rPr>
              <a:t> and/or </a:t>
            </a:r>
            <a:r>
              <a:rPr lang="en-I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SDPA, </a:t>
            </a:r>
            <a:r>
              <a:rPr lang="el-GR" sz="4400" b="1" i="1" dirty="0" smtClean="0">
                <a:solidFill>
                  <a:srgbClr val="0000FF"/>
                </a:solidFill>
              </a:rPr>
              <a:t>σ</a:t>
            </a:r>
            <a:r>
              <a:rPr lang="en-US" sz="4400" b="1" baseline="-25000" dirty="0" smtClean="0">
                <a:solidFill>
                  <a:srgbClr val="0000FF"/>
                </a:solidFill>
              </a:rPr>
              <a:t>pt</a:t>
            </a:r>
            <a:r>
              <a:rPr lang="en-I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b="1" dirty="0" smtClean="0">
                <a:latin typeface="Arial" pitchFamily="34" charset="0"/>
                <a:cs typeface="Arial" pitchFamily="34" charset="0"/>
              </a:rPr>
              <a:t>is to be determined using participants’ results only, then prior to conduct of any statistical analysis of the data, odd values (blunders) have to be identified and removed for the calculation of </a:t>
            </a:r>
            <a:r>
              <a:rPr lang="en-IN" sz="4000" b="1" dirty="0" err="1" smtClean="0">
                <a:solidFill>
                  <a:srgbClr val="0000FF"/>
                </a:solidFill>
              </a:rPr>
              <a:t>x</a:t>
            </a:r>
            <a:r>
              <a:rPr lang="en-IN" sz="4000" b="1" baseline="-25000" dirty="0" err="1" smtClean="0">
                <a:solidFill>
                  <a:srgbClr val="0000FF"/>
                </a:solidFill>
              </a:rPr>
              <a:t>pt</a:t>
            </a:r>
            <a:r>
              <a:rPr lang="en-IN" sz="4000" b="1" baseline="-25000" dirty="0" smtClean="0">
                <a:solidFill>
                  <a:srgbClr val="0000FF"/>
                </a:solidFill>
              </a:rPr>
              <a:t>, </a:t>
            </a:r>
            <a:r>
              <a:rPr lang="en-IN" sz="4000" b="1" dirty="0">
                <a:solidFill>
                  <a:srgbClr val="0000FF"/>
                </a:solidFill>
              </a:rPr>
              <a:t>u(</a:t>
            </a:r>
            <a:r>
              <a:rPr lang="en-IN" sz="4000" b="1" dirty="0" err="1">
                <a:solidFill>
                  <a:srgbClr val="0000FF"/>
                </a:solidFill>
              </a:rPr>
              <a:t>x</a:t>
            </a:r>
            <a:r>
              <a:rPr lang="en-IN" sz="4000" b="1" baseline="-25000" dirty="0" err="1">
                <a:solidFill>
                  <a:srgbClr val="0000FF"/>
                </a:solidFill>
              </a:rPr>
              <a:t>pt</a:t>
            </a:r>
            <a:r>
              <a:rPr lang="en-IN" sz="4400" b="1" dirty="0" smtClean="0">
                <a:solidFill>
                  <a:srgbClr val="0000FF"/>
                </a:solidFill>
              </a:rPr>
              <a:t>)</a:t>
            </a:r>
            <a:r>
              <a:rPr lang="en-IN" sz="4800" b="1" dirty="0" smtClean="0">
                <a:solidFill>
                  <a:srgbClr val="0000FF"/>
                </a:solidFill>
              </a:rPr>
              <a:t> </a:t>
            </a:r>
            <a:r>
              <a:rPr lang="en-IN" sz="3600" b="1" dirty="0" smtClean="0"/>
              <a:t>as well as </a:t>
            </a:r>
            <a:r>
              <a:rPr lang="el-GR" sz="4800" b="1" i="1" dirty="0" smtClean="0">
                <a:solidFill>
                  <a:srgbClr val="0000FF"/>
                </a:solidFill>
              </a:rPr>
              <a:t>σ</a:t>
            </a:r>
            <a:r>
              <a:rPr lang="en-US" sz="4800" b="1" baseline="-25000" dirty="0" smtClean="0">
                <a:solidFill>
                  <a:srgbClr val="0000FF"/>
                </a:solidFill>
              </a:rPr>
              <a:t>pt</a:t>
            </a:r>
            <a:r>
              <a:rPr lang="en-US" sz="4800" b="1" dirty="0" smtClean="0">
                <a:solidFill>
                  <a:srgbClr val="0000FF"/>
                </a:solidFill>
              </a:rPr>
              <a:t> </a:t>
            </a:r>
            <a:r>
              <a:rPr lang="en-US" sz="3600" b="1" dirty="0" smtClean="0"/>
              <a:t>.</a:t>
            </a:r>
            <a:endParaRPr lang="en-IN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en-IN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IN" b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0" indent="-457200">
              <a:lnSpc>
                <a:spcPts val="3400"/>
              </a:lnSpc>
              <a:buNone/>
            </a:pPr>
            <a:endParaRPr lang="en-IN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endParaRPr lang="en-IN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z="2400" b="1" smtClean="0">
                <a:solidFill>
                  <a:srgbClr val="0000FF"/>
                </a:solidFill>
              </a:rPr>
              <a:pPr/>
              <a:t>4</a:t>
            </a:fld>
            <a:endParaRPr lang="en-IN" sz="2400" b="1" dirty="0">
              <a:solidFill>
                <a:srgbClr val="0000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56BF-B4F0-4A23-B0B4-D4A77E3C8798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718"/>
            <a:ext cx="8363272" cy="850106"/>
          </a:xfrm>
          <a:solidFill>
            <a:srgbClr val="FFFF97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identify “Blunders”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4968552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IN" b="1" dirty="0" smtClean="0">
                <a:latin typeface="Arial" pitchFamily="34" charset="0"/>
                <a:cs typeface="Arial" pitchFamily="34" charset="0"/>
              </a:rPr>
              <a:t>We will now identify “outliers” (blunders) in the participants’ results by using the following three methods:</a:t>
            </a:r>
          </a:p>
          <a:p>
            <a:pPr marL="0" indent="0" algn="just">
              <a:buNone/>
            </a:pPr>
            <a:endParaRPr lang="en-IN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30238" lvl="0" indent="-630238">
              <a:buFont typeface="Wingdings" pitchFamily="2" charset="2"/>
              <a:buChar char="ü"/>
            </a:pPr>
            <a:r>
              <a:rPr lang="en-I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Grubbs’ test</a:t>
            </a:r>
          </a:p>
          <a:p>
            <a:pPr marL="630238" lvl="0" indent="-630238">
              <a:buNone/>
            </a:pPr>
            <a:endParaRPr lang="en-IN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30238" lvl="0" indent="-630238">
              <a:buFont typeface="Wingdings" pitchFamily="2" charset="2"/>
              <a:buChar char="ü"/>
            </a:pPr>
            <a:r>
              <a:rPr lang="en-I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Using median &amp; </a:t>
            </a:r>
            <a:r>
              <a:rPr lang="en-IN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MPE</a:t>
            </a:r>
            <a:endParaRPr lang="en-IN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30238" lvl="0" indent="-630238">
              <a:buNone/>
            </a:pPr>
            <a:endParaRPr lang="en-IN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30238" lvl="0" indent="-630238">
              <a:buFont typeface="Wingdings" pitchFamily="2" charset="2"/>
              <a:buChar char="ü"/>
            </a:pPr>
            <a:r>
              <a:rPr lang="en-I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Results with Z/Z’ score 5 and below or 5 and above</a:t>
            </a:r>
          </a:p>
          <a:p>
            <a:pPr lvl="0"/>
            <a:endParaRPr lang="en-IN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IN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IN" b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0" indent="-457200">
              <a:lnSpc>
                <a:spcPts val="3400"/>
              </a:lnSpc>
              <a:buNone/>
            </a:pPr>
            <a:endParaRPr lang="en-IN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endParaRPr lang="en-IN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z="2400" b="1" smtClean="0">
                <a:solidFill>
                  <a:srgbClr val="0000FF"/>
                </a:solidFill>
              </a:rPr>
              <a:pPr/>
              <a:t>5</a:t>
            </a:fld>
            <a:endParaRPr lang="en-IN" sz="2400" b="1" dirty="0">
              <a:solidFill>
                <a:srgbClr val="0000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B81D5-7C63-4B87-8CA4-E1D58F166E03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718"/>
            <a:ext cx="8363272" cy="850106"/>
          </a:xfrm>
          <a:solidFill>
            <a:srgbClr val="FFFF97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identify “Blunders”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54461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Initially do </a:t>
            </a:r>
            <a:r>
              <a:rPr lang="en-US" sz="22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Grubbs test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to identify “outliers” in the participants’ result and remove them for calculating either AV and/or SDPA.</a:t>
            </a:r>
            <a:endParaRPr lang="en-IN" sz="2200" b="1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Find the median of the remaining participants’ results . Identify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MPE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for this parameter in a realistic manner. </a:t>
            </a:r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This is critical. </a:t>
            </a:r>
            <a:endParaRPr lang="en-IN" sz="2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Calculate </a:t>
            </a:r>
            <a:r>
              <a:rPr lang="en-US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Median- </a:t>
            </a:r>
            <a:r>
              <a:rPr lang="en-US" sz="2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MPE</a:t>
            </a:r>
            <a:r>
              <a:rPr lang="en-US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Median + </a:t>
            </a:r>
            <a:r>
              <a:rPr lang="en-US" sz="2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MPE</a:t>
            </a:r>
            <a:endParaRPr lang="en-IN" sz="2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Exclude participants’ results which are beyond these  two limits.</a:t>
            </a:r>
            <a:endParaRPr lang="en-IN" sz="2200" b="1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Using the remaining participants’ results calculate AV, SDPA and SU by Algorithm A or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nIQR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method, as per statistical design selected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Calculate Z score or Z prime score as applicable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Remove those </a:t>
            </a:r>
            <a:r>
              <a:rPr lang="en-US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participants results which are – 5 and below as well as +5 and above</a:t>
            </a:r>
          </a:p>
          <a:p>
            <a:pPr marL="457200" indent="-457200">
              <a:buFont typeface="+mj-lt"/>
              <a:buAutoNum type="arabicParenR"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None/>
            </a:pPr>
            <a:endParaRPr lang="en-IN" sz="2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z="2400" b="1" smtClean="0">
                <a:solidFill>
                  <a:srgbClr val="0000FF"/>
                </a:solidFill>
              </a:rPr>
              <a:pPr/>
              <a:t>6</a:t>
            </a:fld>
            <a:endParaRPr lang="en-IN" sz="2400" b="1" dirty="0">
              <a:solidFill>
                <a:srgbClr val="0000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F644-BF79-4636-8A44-F40EBDA4BBA0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718"/>
            <a:ext cx="8363272" cy="850106"/>
          </a:xfrm>
          <a:solidFill>
            <a:srgbClr val="FFFF97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identify “Blunders”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18457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630238" indent="-630238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8)	Using the remaining participants’ results calculate AV, SDPA and SU by Algorithm A or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nIQR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method, as per statistical design selected</a:t>
            </a:r>
          </a:p>
          <a:p>
            <a:pPr marL="630238" indent="-630238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9)	Calculate the Z score or Z prime score as applicable for the remaining participants’ results </a:t>
            </a:r>
          </a:p>
          <a:p>
            <a:pPr marL="630238" indent="-630238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10)	Also calculate Z score or Z prime score as applicable for all the results which are  removed for calculating AV, SDPA and SU</a:t>
            </a:r>
          </a:p>
          <a:p>
            <a:pPr marL="630238" indent="-630238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11)	The Z/Z’ score for the removed results should be  in the range of -2 to 2. If it is not so do not consider these results as “outliers” and include them for calculating AV, SDPA and SU.</a:t>
            </a:r>
          </a:p>
          <a:p>
            <a:pPr marL="630238" indent="-630238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12)	Calculate the Z score or Z prime score as applicable for all the  participants’ results including the “outliers”</a:t>
            </a:r>
            <a:endParaRPr lang="en-IN" sz="22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0F1-CFCC-4B19-A6BA-D65C48E91596}" type="slidenum">
              <a:rPr lang="en-IN" sz="2400" b="1" smtClean="0">
                <a:solidFill>
                  <a:srgbClr val="0000FF"/>
                </a:solidFill>
              </a:rPr>
              <a:pPr/>
              <a:t>7</a:t>
            </a:fld>
            <a:endParaRPr lang="en-IN" sz="2400" b="1" dirty="0">
              <a:solidFill>
                <a:srgbClr val="0000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2713F-0EF1-4F06-98E5-FB955DF5CB64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Identify Blunder: </a:t>
            </a:r>
            <a:r>
              <a:rPr lang="en-IN" sz="3200" b="1" dirty="0" smtClean="0">
                <a:solidFill>
                  <a:srgbClr val="FF0000"/>
                </a:solidFill>
              </a:rPr>
              <a:t>ORIGINAL RESULTS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8</a:t>
            </a:fld>
            <a:endParaRPr lang="en-I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B48E-F6CE-4BBF-A83C-579A4BF30F94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27583" y="1268761"/>
          <a:ext cx="7056786" cy="4896541"/>
        </p:xfrm>
        <a:graphic>
          <a:graphicData uri="http://schemas.openxmlformats.org/drawingml/2006/table">
            <a:tbl>
              <a:tblPr/>
              <a:tblGrid>
                <a:gridCol w="1187072"/>
                <a:gridCol w="1438708"/>
                <a:gridCol w="1312891"/>
                <a:gridCol w="1408622"/>
                <a:gridCol w="1709493"/>
              </a:tblGrid>
              <a:tr h="3032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Original results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Results re- arranged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247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Arial"/>
                          <a:ea typeface="Times New Roman"/>
                          <a:cs typeface="Times New Roman"/>
                        </a:rPr>
                        <a:t>Code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Arial"/>
                          <a:ea typeface="Times New Roman"/>
                          <a:cs typeface="Times New Roman"/>
                        </a:rPr>
                        <a:t>Result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Arial"/>
                          <a:ea typeface="Times New Roman"/>
                          <a:cs typeface="Times New Roman"/>
                        </a:rPr>
                        <a:t>Code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>
                          <a:latin typeface="Arial"/>
                          <a:ea typeface="Times New Roman"/>
                          <a:cs typeface="Times New Roman"/>
                        </a:rPr>
                        <a:t>Result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314.7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248.9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317.0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302.9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327.8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313.8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313.8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314.7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335.7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317.0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330.5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320.0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328.8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322.0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302.9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327.8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385.1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328.8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339.6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330.5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342.1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335.7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320.0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338.4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322.0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339.6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338.4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342.1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248.9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385.1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Identify Blunder: Grubbs test -GSM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9</a:t>
            </a:fld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49" y="1196745"/>
          <a:ext cx="8208914" cy="5590436"/>
        </p:xfrm>
        <a:graphic>
          <a:graphicData uri="http://schemas.openxmlformats.org/drawingml/2006/table">
            <a:tbl>
              <a:tblPr/>
              <a:tblGrid>
                <a:gridCol w="586351"/>
                <a:gridCol w="586351"/>
                <a:gridCol w="586351"/>
                <a:gridCol w="586351"/>
                <a:gridCol w="462911"/>
                <a:gridCol w="709791"/>
                <a:gridCol w="586351"/>
                <a:gridCol w="586351"/>
                <a:gridCol w="586351"/>
                <a:gridCol w="586351"/>
                <a:gridCol w="586351"/>
                <a:gridCol w="586351"/>
                <a:gridCol w="586351"/>
                <a:gridCol w="586351"/>
              </a:tblGrid>
              <a:tr h="235077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Gcrit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248.9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2.688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2.549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Gcrit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302.9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302.9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1.383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2.507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Result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Gcrit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302.9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1.930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2.462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313.8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314.7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317.0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320.0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322.0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327.8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328.8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330.5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335.7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338.4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339.6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385.1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2.155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2.549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385.1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2.830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2.507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342.1</a:t>
                      </a:r>
                    </a:p>
                  </a:txBody>
                  <a:tcPr marL="6804" marR="6804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1.397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2.462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2189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9044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Average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324.49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Average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329.89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Average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325.64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077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28.119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19.509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11.778</a:t>
                      </a: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189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B48E-F6CE-4BBF-A83C-579A4BF30F94}" type="datetime1">
              <a:rPr lang="en-IN" smtClean="0"/>
              <a:pPr/>
              <a:t>08-07-2023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1038</Words>
  <Application>Microsoft Office PowerPoint</Application>
  <PresentationFormat>On-screen Show (4:3)</PresentationFormat>
  <Paragraphs>536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Identification of Blunders in PT results   S.SUBRAMANIAN </vt:lpstr>
      <vt:lpstr>Identification of Blunders</vt:lpstr>
      <vt:lpstr>Identification of Blunders</vt:lpstr>
      <vt:lpstr>Identification of Blunders</vt:lpstr>
      <vt:lpstr>How to identify “Blunders”</vt:lpstr>
      <vt:lpstr>How to identify “Blunders”</vt:lpstr>
      <vt:lpstr>How to identify “Blunders”</vt:lpstr>
      <vt:lpstr>Identify Blunder: ORIGINAL RESULTS</vt:lpstr>
      <vt:lpstr>Identify Blunder: Grubbs test -GSM</vt:lpstr>
      <vt:lpstr>Identify Blunder: MPE-GSM</vt:lpstr>
      <vt:lpstr>Identify Blunder: IzI or Iz’I &gt;5-GSM</vt:lpstr>
      <vt:lpstr>Performance evaluation for all results</vt:lpstr>
      <vt:lpstr>Revised Performance evaluation for all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User1</cp:lastModifiedBy>
  <cp:revision>18</cp:revision>
  <dcterms:created xsi:type="dcterms:W3CDTF">2023-06-16T12:34:18Z</dcterms:created>
  <dcterms:modified xsi:type="dcterms:W3CDTF">2023-07-08T10:38:24Z</dcterms:modified>
</cp:coreProperties>
</file>