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32"/>
  </p:notesMasterIdLst>
  <p:sldIdLst>
    <p:sldId id="256" r:id="rId2"/>
    <p:sldId id="277" r:id="rId3"/>
    <p:sldId id="268" r:id="rId4"/>
    <p:sldId id="269" r:id="rId5"/>
    <p:sldId id="270" r:id="rId6"/>
    <p:sldId id="271" r:id="rId7"/>
    <p:sldId id="272" r:id="rId8"/>
    <p:sldId id="273" r:id="rId9"/>
    <p:sldId id="274" r:id="rId10"/>
    <p:sldId id="275" r:id="rId11"/>
    <p:sldId id="276" r:id="rId12"/>
    <p:sldId id="278" r:id="rId13"/>
    <p:sldId id="279" r:id="rId14"/>
    <p:sldId id="280" r:id="rId15"/>
    <p:sldId id="281" r:id="rId16"/>
    <p:sldId id="282" r:id="rId17"/>
    <p:sldId id="283" r:id="rId18"/>
    <p:sldId id="284" r:id="rId19"/>
    <p:sldId id="285" r:id="rId20"/>
    <p:sldId id="286" r:id="rId21"/>
    <p:sldId id="287" r:id="rId22"/>
    <p:sldId id="288" r:id="rId23"/>
    <p:sldId id="289" r:id="rId24"/>
    <p:sldId id="290" r:id="rId25"/>
    <p:sldId id="291" r:id="rId26"/>
    <p:sldId id="292" r:id="rId27"/>
    <p:sldId id="293" r:id="rId28"/>
    <p:sldId id="294" r:id="rId29"/>
    <p:sldId id="295" r:id="rId30"/>
    <p:sldId id="296"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00FF"/>
    <a:srgbClr val="FFFF97"/>
    <a:srgbClr val="CCFFFF"/>
    <a:srgbClr val="FFFFCC"/>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80" d="100"/>
          <a:sy n="80" d="100"/>
        </p:scale>
        <p:origin x="-1638" y="-12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33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9EC13E-81EE-46E2-86E3-D75990AB739D}" type="datetimeFigureOut">
              <a:rPr lang="en-US" smtClean="0"/>
              <a:pPr/>
              <a:t>7/6/2023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EC65FC-C9CD-4E93-B291-0729A3114188}" type="slidenum">
              <a:rPr lang="en-US" smtClean="0"/>
              <a:pPr/>
              <a:t>‹#›</a:t>
            </a:fld>
            <a:endParaRPr lang="en-US"/>
          </a:p>
        </p:txBody>
      </p:sp>
    </p:spTree>
    <p:extLst>
      <p:ext uri="{BB962C8B-B14F-4D97-AF65-F5344CB8AC3E}">
        <p14:creationId xmlns="" xmlns:p14="http://schemas.microsoft.com/office/powerpoint/2010/main" val="305240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868915C-1C3E-4DB5-8676-1D15B5005553}" type="datetime1">
              <a:rPr lang="en-IN" smtClean="0"/>
              <a:pPr/>
              <a:t>06-07-2023</a:t>
            </a:fld>
            <a:endParaRPr lang="en-IN"/>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 name="Slide Number Placeholder 5"/>
          <p:cNvSpPr>
            <a:spLocks noGrp="1"/>
          </p:cNvSpPr>
          <p:nvPr>
            <p:ph type="sldNum" sz="quarter" idx="12"/>
          </p:nvPr>
        </p:nvSpPr>
        <p:spPr/>
        <p:txBody>
          <a:bodyPr/>
          <a:lstStyle/>
          <a:p>
            <a:fld id="{4A46459A-E173-44B3-B435-8051A57E170B}"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193562-2BDC-4E78-B62A-C983B0334946}" type="datetime1">
              <a:rPr lang="en-IN" smtClean="0"/>
              <a:pPr/>
              <a:t>06-07-2023</a:t>
            </a:fld>
            <a:endParaRPr lang="en-IN"/>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 name="Slide Number Placeholder 5"/>
          <p:cNvSpPr>
            <a:spLocks noGrp="1"/>
          </p:cNvSpPr>
          <p:nvPr>
            <p:ph type="sldNum" sz="quarter" idx="12"/>
          </p:nvPr>
        </p:nvSpPr>
        <p:spPr/>
        <p:txBody>
          <a:bodyPr/>
          <a:lstStyle/>
          <a:p>
            <a:fld id="{4A46459A-E173-44B3-B435-8051A57E170B}"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8797C4-FF42-4D9F-9019-D193BA8A989A}" type="datetime1">
              <a:rPr lang="en-IN" smtClean="0"/>
              <a:pPr/>
              <a:t>06-07-2023</a:t>
            </a:fld>
            <a:endParaRPr lang="en-IN"/>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 name="Slide Number Placeholder 5"/>
          <p:cNvSpPr>
            <a:spLocks noGrp="1"/>
          </p:cNvSpPr>
          <p:nvPr>
            <p:ph type="sldNum" sz="quarter" idx="12"/>
          </p:nvPr>
        </p:nvSpPr>
        <p:spPr/>
        <p:txBody>
          <a:bodyPr/>
          <a:lstStyle/>
          <a:p>
            <a:fld id="{4A46459A-E173-44B3-B435-8051A57E170B}"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642A401-56A9-413E-9CBD-79A7DB1BB684}" type="datetime1">
              <a:rPr lang="en-IN" smtClean="0"/>
              <a:pPr/>
              <a:t>06-07-2023</a:t>
            </a:fld>
            <a:endParaRPr lang="en-IN"/>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 name="Slide Number Placeholder 5"/>
          <p:cNvSpPr>
            <a:spLocks noGrp="1"/>
          </p:cNvSpPr>
          <p:nvPr>
            <p:ph type="sldNum" sz="quarter" idx="12"/>
          </p:nvPr>
        </p:nvSpPr>
        <p:spPr/>
        <p:txBody>
          <a:bodyPr/>
          <a:lstStyle/>
          <a:p>
            <a:fld id="{4A46459A-E173-44B3-B435-8051A57E170B}"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272089-6F45-40D3-9BFF-C103C5E8DDB0}" type="datetime1">
              <a:rPr lang="en-IN" smtClean="0"/>
              <a:pPr/>
              <a:t>06-07-2023</a:t>
            </a:fld>
            <a:endParaRPr lang="en-IN"/>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 name="Slide Number Placeholder 5"/>
          <p:cNvSpPr>
            <a:spLocks noGrp="1"/>
          </p:cNvSpPr>
          <p:nvPr>
            <p:ph type="sldNum" sz="quarter" idx="12"/>
          </p:nvPr>
        </p:nvSpPr>
        <p:spPr/>
        <p:txBody>
          <a:bodyPr/>
          <a:lstStyle/>
          <a:p>
            <a:fld id="{4A46459A-E173-44B3-B435-8051A57E170B}"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CEFF5E-E8F4-40AF-9009-75E3C24CFEEE}" type="datetime1">
              <a:rPr lang="en-IN" smtClean="0"/>
              <a:pPr/>
              <a:t>06-07-2023</a:t>
            </a:fld>
            <a:endParaRPr lang="en-IN"/>
          </a:p>
        </p:txBody>
      </p:sp>
      <p:sp>
        <p:nvSpPr>
          <p:cNvPr id="6" name="Footer Placeholder 5"/>
          <p:cNvSpPr>
            <a:spLocks noGrp="1"/>
          </p:cNvSpPr>
          <p:nvPr>
            <p:ph type="ftr" sz="quarter" idx="11"/>
          </p:nvPr>
        </p:nvSpPr>
        <p:spPr/>
        <p:txBody>
          <a:bodyPr/>
          <a:lstStyle/>
          <a:p>
            <a:r>
              <a:rPr lang="en-IN" smtClean="0"/>
              <a:t>S.SUBRAMANIAN</a:t>
            </a:r>
            <a:endParaRPr lang="en-IN"/>
          </a:p>
        </p:txBody>
      </p:sp>
      <p:sp>
        <p:nvSpPr>
          <p:cNvPr id="7" name="Slide Number Placeholder 6"/>
          <p:cNvSpPr>
            <a:spLocks noGrp="1"/>
          </p:cNvSpPr>
          <p:nvPr>
            <p:ph type="sldNum" sz="quarter" idx="12"/>
          </p:nvPr>
        </p:nvSpPr>
        <p:spPr/>
        <p:txBody>
          <a:bodyPr/>
          <a:lstStyle/>
          <a:p>
            <a:fld id="{4A46459A-E173-44B3-B435-8051A57E170B}"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D2E7BA-9EFF-494C-9FEE-80E7114720DB}" type="datetime1">
              <a:rPr lang="en-IN" smtClean="0"/>
              <a:pPr/>
              <a:t>06-07-2023</a:t>
            </a:fld>
            <a:endParaRPr lang="en-IN"/>
          </a:p>
        </p:txBody>
      </p:sp>
      <p:sp>
        <p:nvSpPr>
          <p:cNvPr id="8" name="Footer Placeholder 7"/>
          <p:cNvSpPr>
            <a:spLocks noGrp="1"/>
          </p:cNvSpPr>
          <p:nvPr>
            <p:ph type="ftr" sz="quarter" idx="11"/>
          </p:nvPr>
        </p:nvSpPr>
        <p:spPr/>
        <p:txBody>
          <a:bodyPr/>
          <a:lstStyle/>
          <a:p>
            <a:r>
              <a:rPr lang="en-IN" smtClean="0"/>
              <a:t>S.SUBRAMANIAN</a:t>
            </a:r>
            <a:endParaRPr lang="en-IN"/>
          </a:p>
        </p:txBody>
      </p:sp>
      <p:sp>
        <p:nvSpPr>
          <p:cNvPr id="9" name="Slide Number Placeholder 8"/>
          <p:cNvSpPr>
            <a:spLocks noGrp="1"/>
          </p:cNvSpPr>
          <p:nvPr>
            <p:ph type="sldNum" sz="quarter" idx="12"/>
          </p:nvPr>
        </p:nvSpPr>
        <p:spPr/>
        <p:txBody>
          <a:bodyPr/>
          <a:lstStyle/>
          <a:p>
            <a:fld id="{4A46459A-E173-44B3-B435-8051A57E170B}"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FD974B-FB26-4CEE-8E9D-70E453957534}" type="datetime1">
              <a:rPr lang="en-IN" smtClean="0"/>
              <a:pPr/>
              <a:t>06-07-2023</a:t>
            </a:fld>
            <a:endParaRPr lang="en-IN"/>
          </a:p>
        </p:txBody>
      </p:sp>
      <p:sp>
        <p:nvSpPr>
          <p:cNvPr id="4" name="Footer Placeholder 3"/>
          <p:cNvSpPr>
            <a:spLocks noGrp="1"/>
          </p:cNvSpPr>
          <p:nvPr>
            <p:ph type="ftr" sz="quarter" idx="11"/>
          </p:nvPr>
        </p:nvSpPr>
        <p:spPr/>
        <p:txBody>
          <a:bodyPr/>
          <a:lstStyle/>
          <a:p>
            <a:r>
              <a:rPr lang="en-IN" smtClean="0"/>
              <a:t>S.SUBRAMANIAN</a:t>
            </a:r>
            <a:endParaRPr lang="en-IN"/>
          </a:p>
        </p:txBody>
      </p:sp>
      <p:sp>
        <p:nvSpPr>
          <p:cNvPr id="5" name="Slide Number Placeholder 4"/>
          <p:cNvSpPr>
            <a:spLocks noGrp="1"/>
          </p:cNvSpPr>
          <p:nvPr>
            <p:ph type="sldNum" sz="quarter" idx="12"/>
          </p:nvPr>
        </p:nvSpPr>
        <p:spPr/>
        <p:txBody>
          <a:bodyPr/>
          <a:lstStyle/>
          <a:p>
            <a:fld id="{4A46459A-E173-44B3-B435-8051A57E170B}"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13910C-64EB-4B51-975A-CB154E5C3B5F}" type="datetime1">
              <a:rPr lang="en-IN" smtClean="0"/>
              <a:pPr/>
              <a:t>06-07-2023</a:t>
            </a:fld>
            <a:endParaRPr lang="en-IN"/>
          </a:p>
        </p:txBody>
      </p:sp>
      <p:sp>
        <p:nvSpPr>
          <p:cNvPr id="3" name="Footer Placeholder 2"/>
          <p:cNvSpPr>
            <a:spLocks noGrp="1"/>
          </p:cNvSpPr>
          <p:nvPr>
            <p:ph type="ftr" sz="quarter" idx="11"/>
          </p:nvPr>
        </p:nvSpPr>
        <p:spPr/>
        <p:txBody>
          <a:bodyPr/>
          <a:lstStyle/>
          <a:p>
            <a:r>
              <a:rPr lang="en-IN" smtClean="0"/>
              <a:t>S.SUBRAMANIAN</a:t>
            </a:r>
            <a:endParaRPr lang="en-IN"/>
          </a:p>
        </p:txBody>
      </p:sp>
      <p:sp>
        <p:nvSpPr>
          <p:cNvPr id="4" name="Slide Number Placeholder 3"/>
          <p:cNvSpPr>
            <a:spLocks noGrp="1"/>
          </p:cNvSpPr>
          <p:nvPr>
            <p:ph type="sldNum" sz="quarter" idx="12"/>
          </p:nvPr>
        </p:nvSpPr>
        <p:spPr/>
        <p:txBody>
          <a:bodyPr/>
          <a:lstStyle/>
          <a:p>
            <a:fld id="{4A46459A-E173-44B3-B435-8051A57E170B}"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C0F4A8-2ED2-4E51-AFBA-F0A42F138C6D}" type="datetime1">
              <a:rPr lang="en-IN" smtClean="0"/>
              <a:pPr/>
              <a:t>06-07-2023</a:t>
            </a:fld>
            <a:endParaRPr lang="en-IN"/>
          </a:p>
        </p:txBody>
      </p:sp>
      <p:sp>
        <p:nvSpPr>
          <p:cNvPr id="6" name="Footer Placeholder 5"/>
          <p:cNvSpPr>
            <a:spLocks noGrp="1"/>
          </p:cNvSpPr>
          <p:nvPr>
            <p:ph type="ftr" sz="quarter" idx="11"/>
          </p:nvPr>
        </p:nvSpPr>
        <p:spPr/>
        <p:txBody>
          <a:bodyPr/>
          <a:lstStyle/>
          <a:p>
            <a:r>
              <a:rPr lang="en-IN" smtClean="0"/>
              <a:t>S.SUBRAMANIAN</a:t>
            </a:r>
            <a:endParaRPr lang="en-IN"/>
          </a:p>
        </p:txBody>
      </p:sp>
      <p:sp>
        <p:nvSpPr>
          <p:cNvPr id="7" name="Slide Number Placeholder 6"/>
          <p:cNvSpPr>
            <a:spLocks noGrp="1"/>
          </p:cNvSpPr>
          <p:nvPr>
            <p:ph type="sldNum" sz="quarter" idx="12"/>
          </p:nvPr>
        </p:nvSpPr>
        <p:spPr/>
        <p:txBody>
          <a:bodyPr/>
          <a:lstStyle/>
          <a:p>
            <a:fld id="{4A46459A-E173-44B3-B435-8051A57E170B}"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4F4FF4-A6EA-4553-8A5A-45D871702C8F}" type="datetime1">
              <a:rPr lang="en-IN" smtClean="0"/>
              <a:pPr/>
              <a:t>06-07-2023</a:t>
            </a:fld>
            <a:endParaRPr lang="en-IN"/>
          </a:p>
        </p:txBody>
      </p:sp>
      <p:sp>
        <p:nvSpPr>
          <p:cNvPr id="6" name="Footer Placeholder 5"/>
          <p:cNvSpPr>
            <a:spLocks noGrp="1"/>
          </p:cNvSpPr>
          <p:nvPr>
            <p:ph type="ftr" sz="quarter" idx="11"/>
          </p:nvPr>
        </p:nvSpPr>
        <p:spPr/>
        <p:txBody>
          <a:bodyPr/>
          <a:lstStyle/>
          <a:p>
            <a:r>
              <a:rPr lang="en-IN" smtClean="0"/>
              <a:t>S.SUBRAMANIAN</a:t>
            </a:r>
            <a:endParaRPr lang="en-IN"/>
          </a:p>
        </p:txBody>
      </p:sp>
      <p:sp>
        <p:nvSpPr>
          <p:cNvPr id="7" name="Slide Number Placeholder 6"/>
          <p:cNvSpPr>
            <a:spLocks noGrp="1"/>
          </p:cNvSpPr>
          <p:nvPr>
            <p:ph type="sldNum" sz="quarter" idx="12"/>
          </p:nvPr>
        </p:nvSpPr>
        <p:spPr/>
        <p:txBody>
          <a:bodyPr/>
          <a:lstStyle/>
          <a:p>
            <a:fld id="{4A46459A-E173-44B3-B435-8051A57E170B}"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7A8C74-6A62-42F2-BEBB-823A9D07B9A5}" type="datetime1">
              <a:rPr lang="en-IN" smtClean="0"/>
              <a:pPr/>
              <a:t>06-07-2023</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smtClean="0"/>
              <a:t>S.SUBRAMANIAN</a:t>
            </a:r>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46459A-E173-44B3-B435-8051A57E170B}"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48680"/>
            <a:ext cx="7772400" cy="5688632"/>
          </a:xfrm>
          <a:solidFill>
            <a:srgbClr val="CCFFFF"/>
          </a:solidFill>
          <a:ln w="28575">
            <a:solidFill>
              <a:schemeClr val="tx1"/>
            </a:solidFill>
          </a:ln>
        </p:spPr>
        <p:txBody>
          <a:bodyPr>
            <a:noAutofit/>
          </a:bodyPr>
          <a:lstStyle/>
          <a:p>
            <a:r>
              <a:rPr lang="en-IN" sz="6600" b="1" dirty="0" smtClean="0">
                <a:solidFill>
                  <a:srgbClr val="FF0000"/>
                </a:solidFill>
              </a:rPr>
              <a:t/>
            </a:r>
            <a:br>
              <a:rPr lang="en-IN" sz="6600" b="1" dirty="0" smtClean="0">
                <a:solidFill>
                  <a:srgbClr val="FF0000"/>
                </a:solidFill>
              </a:rPr>
            </a:br>
            <a:r>
              <a:rPr lang="en-IN" sz="6600" b="1" dirty="0" smtClean="0">
                <a:solidFill>
                  <a:srgbClr val="FF0000"/>
                </a:solidFill>
              </a:rPr>
              <a:t>Changes in ISO/IEC 17043:2023  </a:t>
            </a:r>
            <a:br>
              <a:rPr lang="en-IN" sz="6600" b="1" dirty="0" smtClean="0">
                <a:solidFill>
                  <a:srgbClr val="FF0000"/>
                </a:solidFill>
              </a:rPr>
            </a:br>
            <a:r>
              <a:rPr lang="en-IN" sz="6600" b="1" dirty="0"/>
              <a:t/>
            </a:r>
            <a:br>
              <a:rPr lang="en-IN" sz="6600" b="1" dirty="0"/>
            </a:br>
            <a:r>
              <a:rPr lang="en-IN" sz="6600" b="1" dirty="0" smtClean="0"/>
              <a:t/>
            </a:r>
            <a:br>
              <a:rPr lang="en-IN" sz="6600" b="1" dirty="0" smtClean="0"/>
            </a:br>
            <a:r>
              <a:rPr lang="en-US" sz="6600" b="1" dirty="0" smtClean="0">
                <a:solidFill>
                  <a:schemeClr val="accent2"/>
                </a:solidFill>
                <a:latin typeface="Tahoma" pitchFamily="34" charset="0"/>
              </a:rPr>
              <a:t>S. Subramanian</a:t>
            </a:r>
            <a:br>
              <a:rPr lang="en-US" sz="6600" b="1" dirty="0" smtClean="0">
                <a:solidFill>
                  <a:schemeClr val="accent2"/>
                </a:solidFill>
                <a:latin typeface="Tahoma" pitchFamily="34" charset="0"/>
              </a:rPr>
            </a:br>
            <a:endParaRPr lang="en-IN" sz="6600" b="1"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77240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7.1.1 Review of requests, tenders &amp; contracts </a:t>
            </a:r>
            <a:br>
              <a:rPr lang="en-IN" sz="2100" b="1" dirty="0" smtClean="0">
                <a:latin typeface="Arial" pitchFamily="34" charset="0"/>
                <a:cs typeface="Arial" pitchFamily="34" charset="0"/>
              </a:rPr>
            </a:br>
            <a:r>
              <a:rPr lang="en-IN" sz="2100" b="1" dirty="0" smtClean="0">
                <a:solidFill>
                  <a:srgbClr val="0000FF"/>
                </a:solidFill>
                <a:latin typeface="Arial" pitchFamily="34" charset="0"/>
                <a:cs typeface="Arial" pitchFamily="34" charset="0"/>
              </a:rPr>
              <a:t>(Old standard clause 5.4)   </a:t>
            </a:r>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980728"/>
            <a:ext cx="7772400" cy="4968552"/>
          </a:xfrm>
          <a:solidFill>
            <a:schemeClr val="bg1"/>
          </a:solidFill>
          <a:ln w="28575">
            <a:solidFill>
              <a:schemeClr val="tx1"/>
            </a:solidFill>
          </a:ln>
        </p:spPr>
        <p:txBody>
          <a:bodyPr>
            <a:noAutofit/>
          </a:bodyPr>
          <a:lstStyle/>
          <a:p>
            <a:pPr marL="442913" indent="-442913" eaLnBrk="1" hangingPunct="1">
              <a:lnSpc>
                <a:spcPct val="120000"/>
              </a:lnSpc>
              <a:buFont typeface="Wingdings" pitchFamily="2" charset="2"/>
              <a:buChar char="ü"/>
            </a:pPr>
            <a:r>
              <a:rPr lang="en-US" altLang="en-US" sz="2800" b="1" dirty="0" smtClean="0">
                <a:latin typeface="Tahoma" pitchFamily="34" charset="0"/>
                <a:ea typeface="Tahoma" pitchFamily="34" charset="0"/>
                <a:cs typeface="Tahoma" pitchFamily="34" charset="0"/>
              </a:rPr>
              <a:t>New standard has sub clauses from 7.1.1.1 to 7.1.1.5</a:t>
            </a:r>
            <a:endParaRPr lang="en-US" altLang="en-US" sz="2800" b="1" dirty="0" smtClean="0">
              <a:solidFill>
                <a:srgbClr val="FF0000"/>
              </a:solidFill>
              <a:latin typeface="Tahoma" pitchFamily="34" charset="0"/>
              <a:ea typeface="Tahoma" pitchFamily="34" charset="0"/>
              <a:cs typeface="Tahoma" pitchFamily="34" charset="0"/>
            </a:endParaRPr>
          </a:p>
          <a:p>
            <a:pPr marL="442913" indent="-442913" eaLnBrk="1" hangingPunct="1">
              <a:lnSpc>
                <a:spcPct val="120000"/>
              </a:lnSpc>
              <a:buNone/>
            </a:pPr>
            <a:endParaRPr lang="en-US" altLang="en-US" sz="800" b="1" dirty="0" smtClean="0">
              <a:latin typeface="Tahoma" pitchFamily="34" charset="0"/>
              <a:ea typeface="Tahoma" pitchFamily="34" charset="0"/>
              <a:cs typeface="Tahoma" pitchFamily="34" charset="0"/>
            </a:endParaRPr>
          </a:p>
          <a:p>
            <a:pPr marL="442913" lvl="0" indent="-442913">
              <a:lnSpc>
                <a:spcPct val="120000"/>
              </a:lnSpc>
              <a:buFont typeface="Wingdings" pitchFamily="2" charset="2"/>
              <a:buChar char="ü"/>
            </a:pPr>
            <a:r>
              <a:rPr lang="en-IN" sz="2800" b="1" u="sng" dirty="0" smtClean="0">
                <a:solidFill>
                  <a:srgbClr val="FF0000"/>
                </a:solidFill>
                <a:latin typeface="Tahoma" pitchFamily="34" charset="0"/>
                <a:ea typeface="Tahoma" pitchFamily="34" charset="0"/>
                <a:cs typeface="Tahoma" pitchFamily="34" charset="0"/>
              </a:rPr>
              <a:t>Addition</a:t>
            </a:r>
            <a:r>
              <a:rPr lang="en-IN" sz="2800" b="1" dirty="0" smtClean="0">
                <a:solidFill>
                  <a:srgbClr val="FF0000"/>
                </a:solidFill>
                <a:latin typeface="Tahoma" pitchFamily="34" charset="0"/>
                <a:ea typeface="Tahoma" pitchFamily="34" charset="0"/>
                <a:cs typeface="Tahoma" pitchFamily="34" charset="0"/>
              </a:rPr>
              <a:t>:</a:t>
            </a:r>
            <a:r>
              <a:rPr lang="en-IN" sz="2800" b="1" u="sng" dirty="0" smtClean="0">
                <a:solidFill>
                  <a:srgbClr val="FF0000"/>
                </a:solidFill>
                <a:latin typeface="Tahoma" pitchFamily="34" charset="0"/>
                <a:ea typeface="Tahoma" pitchFamily="34" charset="0"/>
                <a:cs typeface="Tahoma" pitchFamily="34" charset="0"/>
              </a:rPr>
              <a:t> </a:t>
            </a:r>
            <a:r>
              <a:rPr lang="en-IN" sz="2800" b="1" dirty="0" smtClean="0">
                <a:solidFill>
                  <a:srgbClr val="FF0000"/>
                </a:solidFill>
                <a:latin typeface="Tahoma" pitchFamily="34" charset="0"/>
                <a:ea typeface="Tahoma" pitchFamily="34" charset="0"/>
                <a:cs typeface="Tahoma" pitchFamily="34" charset="0"/>
              </a:rPr>
              <a:t>Review to ensure that the  </a:t>
            </a:r>
            <a:r>
              <a:rPr lang="en-US" sz="2800" b="1" dirty="0" smtClean="0">
                <a:solidFill>
                  <a:srgbClr val="FF0000"/>
                </a:solidFill>
                <a:latin typeface="Tahoma" pitchFamily="34" charset="0"/>
                <a:ea typeface="Tahoma" pitchFamily="34" charset="0"/>
                <a:cs typeface="Tahoma" pitchFamily="34" charset="0"/>
              </a:rPr>
              <a:t>the </a:t>
            </a:r>
            <a:r>
              <a:rPr lang="en-US" sz="2800" b="1" dirty="0" smtClean="0">
                <a:latin typeface="Tahoma" pitchFamily="34" charset="0"/>
                <a:ea typeface="Tahoma" pitchFamily="34" charset="0"/>
                <a:cs typeface="Tahoma" pitchFamily="34" charset="0"/>
              </a:rPr>
              <a:t>objectives of the PT scheme are sufficiently defined and in agreement with the customers' needs;</a:t>
            </a:r>
          </a:p>
          <a:p>
            <a:pPr marL="442913" lvl="0" indent="-442913">
              <a:lnSpc>
                <a:spcPct val="120000"/>
              </a:lnSpc>
              <a:buNone/>
            </a:pPr>
            <a:endParaRPr lang="en-US" sz="1200" b="1" dirty="0" smtClean="0">
              <a:solidFill>
                <a:srgbClr val="FF0000"/>
              </a:solidFill>
              <a:latin typeface="Tahoma" pitchFamily="34" charset="0"/>
              <a:ea typeface="Tahoma" pitchFamily="34" charset="0"/>
              <a:cs typeface="Tahoma" pitchFamily="34" charset="0"/>
            </a:endParaRPr>
          </a:p>
          <a:p>
            <a:pPr marL="442913" indent="-442913">
              <a:lnSpc>
                <a:spcPct val="120000"/>
              </a:lnSpc>
              <a:buFont typeface="Wingdings" pitchFamily="2" charset="2"/>
              <a:buChar char="ü"/>
            </a:pPr>
            <a:r>
              <a:rPr lang="en-IN" sz="2800" b="1" dirty="0" smtClean="0">
                <a:latin typeface="Tahoma" pitchFamily="34" charset="0"/>
                <a:ea typeface="Tahoma" pitchFamily="34" charset="0"/>
                <a:cs typeface="Tahoma" pitchFamily="34" charset="0"/>
              </a:rPr>
              <a:t>Old 17043 standard clauses 5.4 – </a:t>
            </a:r>
            <a:r>
              <a:rPr lang="en-IN" sz="2800" b="1" dirty="0" smtClean="0">
                <a:solidFill>
                  <a:srgbClr val="FF0000"/>
                </a:solidFill>
                <a:latin typeface="Tahoma" pitchFamily="34" charset="0"/>
                <a:ea typeface="Tahoma" pitchFamily="34" charset="0"/>
                <a:cs typeface="Tahoma" pitchFamily="34" charset="0"/>
              </a:rPr>
              <a:t>retained with slight re-arrangement</a:t>
            </a:r>
          </a:p>
          <a:p>
            <a:pPr marL="442913" lvl="0" indent="-442913">
              <a:lnSpc>
                <a:spcPct val="120000"/>
              </a:lnSpc>
              <a:buFont typeface="Wingdings" pitchFamily="2" charset="2"/>
              <a:buChar char="ü"/>
            </a:pPr>
            <a:endParaRPr lang="en-IN" sz="2800" b="1" dirty="0" smtClean="0">
              <a:solidFill>
                <a:srgbClr val="FF0000"/>
              </a:solidFill>
              <a:latin typeface="Tahoma" pitchFamily="34" charset="0"/>
              <a:ea typeface="Tahoma" pitchFamily="34" charset="0"/>
              <a:cs typeface="Tahoma" pitchFamily="34" charset="0"/>
            </a:endParaRPr>
          </a:p>
          <a:p>
            <a:pPr marL="442913" indent="-442913">
              <a:lnSpc>
                <a:spcPct val="120000"/>
              </a:lnSpc>
              <a:buFont typeface="Wingdings" pitchFamily="2" charset="2"/>
              <a:buChar char="ü"/>
            </a:pPr>
            <a:endParaRPr lang="en-IN" sz="2800" b="1" dirty="0" smtClean="0">
              <a:solidFill>
                <a:srgbClr val="FF0000"/>
              </a:solidFill>
              <a:latin typeface="Tahoma" pitchFamily="34" charset="0"/>
              <a:ea typeface="Tahoma" pitchFamily="34" charset="0"/>
              <a:cs typeface="Tahoma" pitchFamily="34" charset="0"/>
            </a:endParaRPr>
          </a:p>
          <a:p>
            <a:pPr marL="442913" indent="-442913">
              <a:lnSpc>
                <a:spcPct val="120000"/>
              </a:lnSpc>
              <a:buNone/>
            </a:pPr>
            <a:endParaRPr lang="en-IN" sz="1600" b="1" dirty="0" smtClean="0">
              <a:solidFill>
                <a:srgbClr val="FF0000"/>
              </a:solidFill>
              <a:latin typeface="Tahoma" pitchFamily="34" charset="0"/>
              <a:ea typeface="Tahoma" pitchFamily="34" charset="0"/>
              <a:cs typeface="Tahoma" pitchFamily="34" charset="0"/>
            </a:endParaRPr>
          </a:p>
          <a:p>
            <a:pPr marL="623888" indent="-623888">
              <a:lnSpc>
                <a:spcPct val="120000"/>
              </a:lnSpc>
              <a:buNone/>
            </a:pPr>
            <a:endParaRPr lang="en-US" altLang="en-US" sz="2800" b="1" dirty="0" smtClean="0">
              <a:latin typeface="Tahoma" pitchFamily="34" charset="0"/>
              <a:ea typeface="Tahoma" pitchFamily="34" charset="0"/>
              <a:cs typeface="Tahoma" pitchFamily="34" charset="0"/>
            </a:endParaRPr>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10</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77240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7.1.2 PT Scheme communication</a:t>
            </a:r>
            <a:br>
              <a:rPr lang="en-IN" sz="2100" b="1" dirty="0" smtClean="0">
                <a:latin typeface="Arial" pitchFamily="34" charset="0"/>
                <a:cs typeface="Arial" pitchFamily="34" charset="0"/>
              </a:rPr>
            </a:br>
            <a:r>
              <a:rPr lang="en-IN" sz="2100" b="1" dirty="0" smtClean="0">
                <a:solidFill>
                  <a:srgbClr val="0000FF"/>
                </a:solidFill>
                <a:latin typeface="Arial" pitchFamily="34" charset="0"/>
                <a:cs typeface="Arial" pitchFamily="34" charset="0"/>
              </a:rPr>
              <a:t> (Old standard clause 4.9) </a:t>
            </a:r>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980728"/>
            <a:ext cx="7772400" cy="5256584"/>
          </a:xfrm>
          <a:solidFill>
            <a:schemeClr val="bg1"/>
          </a:solidFill>
          <a:ln w="28575">
            <a:solidFill>
              <a:schemeClr val="tx1"/>
            </a:solidFill>
          </a:ln>
        </p:spPr>
        <p:txBody>
          <a:bodyPr>
            <a:noAutofit/>
          </a:bodyPr>
          <a:lstStyle/>
          <a:p>
            <a:pPr marL="442913" indent="-442913" eaLnBrk="1" hangingPunct="1">
              <a:lnSpc>
                <a:spcPct val="120000"/>
              </a:lnSpc>
              <a:buFont typeface="Wingdings" pitchFamily="2" charset="2"/>
              <a:buChar char="ü"/>
            </a:pPr>
            <a:r>
              <a:rPr lang="en-US" altLang="en-US" sz="2000" b="1" dirty="0" smtClean="0">
                <a:latin typeface="Tahoma" pitchFamily="34" charset="0"/>
                <a:ea typeface="Tahoma" pitchFamily="34" charset="0"/>
                <a:cs typeface="Tahoma" pitchFamily="34" charset="0"/>
              </a:rPr>
              <a:t>New standard has sub clauses from 7.1.2.1 to 7.1.2.3</a:t>
            </a:r>
          </a:p>
          <a:p>
            <a:pPr marL="442913" indent="-442913">
              <a:lnSpc>
                <a:spcPct val="120000"/>
              </a:lnSpc>
              <a:buFont typeface="Wingdings" pitchFamily="2" charset="2"/>
              <a:buChar char="ü"/>
            </a:pPr>
            <a:r>
              <a:rPr lang="en-IN" sz="2000" b="1" dirty="0" smtClean="0">
                <a:latin typeface="Tahoma" pitchFamily="34" charset="0"/>
                <a:ea typeface="Tahoma" pitchFamily="34" charset="0"/>
                <a:cs typeface="Tahoma" pitchFamily="34" charset="0"/>
              </a:rPr>
              <a:t>Old 17043  standard clauses 4.9 </a:t>
            </a:r>
            <a:r>
              <a:rPr lang="en-IN" sz="2000" b="1" dirty="0" smtClean="0">
                <a:solidFill>
                  <a:srgbClr val="FF0000"/>
                </a:solidFill>
                <a:latin typeface="Tahoma" pitchFamily="34" charset="0"/>
                <a:ea typeface="Tahoma" pitchFamily="34" charset="0"/>
                <a:cs typeface="Tahoma" pitchFamily="34" charset="0"/>
              </a:rPr>
              <a:t>– retained with 2 clauses shifted to other clauses in the new standard :</a:t>
            </a:r>
          </a:p>
          <a:p>
            <a:pPr marL="442913" indent="-442913" eaLnBrk="1" hangingPunct="1">
              <a:lnSpc>
                <a:spcPct val="120000"/>
              </a:lnSpc>
              <a:buNone/>
            </a:pPr>
            <a:endParaRPr lang="en-US" altLang="en-US" sz="400" b="1" dirty="0" smtClean="0">
              <a:latin typeface="Tahoma" pitchFamily="34" charset="0"/>
              <a:ea typeface="Tahoma" pitchFamily="34" charset="0"/>
              <a:cs typeface="Tahoma" pitchFamily="34" charset="0"/>
            </a:endParaRPr>
          </a:p>
          <a:p>
            <a:pPr marL="442913" indent="-442913">
              <a:lnSpc>
                <a:spcPct val="120000"/>
              </a:lnSpc>
              <a:buNone/>
            </a:pPr>
            <a:r>
              <a:rPr lang="en-IN" sz="2000" b="1" dirty="0" smtClean="0">
                <a:latin typeface="Tahoma" pitchFamily="34" charset="0"/>
                <a:ea typeface="Tahoma" pitchFamily="34" charset="0"/>
                <a:cs typeface="Tahoma" pitchFamily="34" charset="0"/>
              </a:rPr>
              <a:t>      Old 17043 standard clause 4.9.3 </a:t>
            </a:r>
            <a:r>
              <a:rPr lang="en-IN" sz="2000" b="1" dirty="0" smtClean="0">
                <a:solidFill>
                  <a:srgbClr val="0000FF"/>
                </a:solidFill>
                <a:latin typeface="Tahoma" pitchFamily="34" charset="0"/>
                <a:ea typeface="Tahoma" pitchFamily="34" charset="0"/>
                <a:cs typeface="Tahoma" pitchFamily="34" charset="0"/>
              </a:rPr>
              <a:t>regarding appeal by participants</a:t>
            </a:r>
            <a:r>
              <a:rPr lang="en-IN" sz="2000" b="1" dirty="0" smtClean="0">
                <a:latin typeface="Tahoma" pitchFamily="34" charset="0"/>
                <a:ea typeface="Tahoma" pitchFamily="34" charset="0"/>
                <a:cs typeface="Tahoma" pitchFamily="34" charset="0"/>
              </a:rPr>
              <a:t> </a:t>
            </a:r>
            <a:r>
              <a:rPr lang="en-IN" sz="2000" b="1" dirty="0" smtClean="0">
                <a:solidFill>
                  <a:srgbClr val="FF0000"/>
                </a:solidFill>
                <a:latin typeface="Tahoma" pitchFamily="34" charset="0"/>
                <a:ea typeface="Tahoma" pitchFamily="34" charset="0"/>
                <a:cs typeface="Tahoma" pitchFamily="34" charset="0"/>
              </a:rPr>
              <a:t>is shifted to clause 7.7 of the new standard (Handling of appeal) + Old 17043 standard clauses 4.9.5 </a:t>
            </a:r>
            <a:r>
              <a:rPr lang="en-IN" sz="2000" b="1" dirty="0" smtClean="0">
                <a:solidFill>
                  <a:srgbClr val="0000FF"/>
                </a:solidFill>
                <a:latin typeface="Tahoma" pitchFamily="34" charset="0"/>
                <a:ea typeface="Tahoma" pitchFamily="34" charset="0"/>
                <a:cs typeface="Tahoma" pitchFamily="34" charset="0"/>
              </a:rPr>
              <a:t>regarding issue of statement on performance or participation of participants </a:t>
            </a:r>
            <a:r>
              <a:rPr lang="en-IN" sz="2000" b="1" dirty="0" smtClean="0">
                <a:solidFill>
                  <a:srgbClr val="FF0000"/>
                </a:solidFill>
                <a:latin typeface="Tahoma" pitchFamily="34" charset="0"/>
                <a:ea typeface="Tahoma" pitchFamily="34" charset="0"/>
                <a:cs typeface="Tahoma" pitchFamily="34" charset="0"/>
              </a:rPr>
              <a:t>is shifted to clause 7.4.3 of the new standard (PT reports)</a:t>
            </a:r>
          </a:p>
          <a:p>
            <a:pPr marL="442913" indent="-442913">
              <a:lnSpc>
                <a:spcPct val="120000"/>
              </a:lnSpc>
              <a:buFont typeface="Wingdings" pitchFamily="2" charset="2"/>
              <a:buChar char="ü"/>
            </a:pPr>
            <a:endParaRPr lang="en-IN" sz="400" b="1" dirty="0" smtClean="0">
              <a:solidFill>
                <a:srgbClr val="FF0000"/>
              </a:solidFill>
              <a:latin typeface="Tahoma" pitchFamily="34" charset="0"/>
              <a:ea typeface="Tahoma" pitchFamily="34" charset="0"/>
              <a:cs typeface="Tahoma" pitchFamily="34" charset="0"/>
            </a:endParaRPr>
          </a:p>
          <a:p>
            <a:pPr marL="442913" indent="-442913">
              <a:lnSpc>
                <a:spcPct val="120000"/>
              </a:lnSpc>
              <a:buFont typeface="Wingdings" pitchFamily="2" charset="2"/>
              <a:buChar char="ü"/>
            </a:pPr>
            <a:r>
              <a:rPr lang="en-IN" sz="2000" b="1" dirty="0" smtClean="0">
                <a:solidFill>
                  <a:srgbClr val="FF0000"/>
                </a:solidFill>
                <a:latin typeface="Tahoma" pitchFamily="34" charset="0"/>
                <a:ea typeface="Tahoma" pitchFamily="34" charset="0"/>
                <a:cs typeface="Tahoma" pitchFamily="34" charset="0"/>
              </a:rPr>
              <a:t>In the </a:t>
            </a:r>
            <a:r>
              <a:rPr lang="en-IN" sz="2000" b="1" dirty="0" smtClean="0">
                <a:solidFill>
                  <a:srgbClr val="0000FF"/>
                </a:solidFill>
                <a:latin typeface="Tahoma" pitchFamily="34" charset="0"/>
                <a:ea typeface="Tahoma" pitchFamily="34" charset="0"/>
                <a:cs typeface="Tahoma" pitchFamily="34" charset="0"/>
              </a:rPr>
              <a:t>“protocol” </a:t>
            </a:r>
            <a:r>
              <a:rPr lang="en-IN" sz="2000" b="1" dirty="0" smtClean="0">
                <a:solidFill>
                  <a:srgbClr val="FF0000"/>
                </a:solidFill>
                <a:latin typeface="Tahoma" pitchFamily="34" charset="0"/>
                <a:ea typeface="Tahoma" pitchFamily="34" charset="0"/>
                <a:cs typeface="Tahoma" pitchFamily="34" charset="0"/>
              </a:rPr>
              <a:t>to be sent to prospective participants added the following : (a) Objectives, (b) criteria for determining assigned  value and the evaluation of performance, and (c) critical timeliness</a:t>
            </a:r>
          </a:p>
          <a:p>
            <a:pPr marL="442913" indent="-442913">
              <a:lnSpc>
                <a:spcPct val="120000"/>
              </a:lnSpc>
              <a:buFont typeface="Wingdings" pitchFamily="2" charset="2"/>
              <a:buChar char="ü"/>
            </a:pPr>
            <a:endParaRPr lang="en-IN" sz="2000" b="1" dirty="0" smtClean="0">
              <a:solidFill>
                <a:srgbClr val="FF0000"/>
              </a:solidFill>
              <a:latin typeface="Tahoma" pitchFamily="34" charset="0"/>
              <a:ea typeface="Tahoma" pitchFamily="34" charset="0"/>
              <a:cs typeface="Tahoma" pitchFamily="34" charset="0"/>
            </a:endParaRPr>
          </a:p>
          <a:p>
            <a:pPr marL="442913" indent="-442913">
              <a:lnSpc>
                <a:spcPct val="120000"/>
              </a:lnSpc>
              <a:buFont typeface="Wingdings" pitchFamily="2" charset="2"/>
              <a:buChar char="ü"/>
            </a:pPr>
            <a:endParaRPr lang="en-IN" sz="2000" b="1" dirty="0" smtClean="0">
              <a:solidFill>
                <a:srgbClr val="FF0000"/>
              </a:solidFill>
              <a:latin typeface="Tahoma" pitchFamily="34" charset="0"/>
              <a:ea typeface="Tahoma" pitchFamily="34" charset="0"/>
              <a:cs typeface="Tahoma" pitchFamily="34" charset="0"/>
            </a:endParaRPr>
          </a:p>
          <a:p>
            <a:pPr marL="442913" indent="-442913">
              <a:lnSpc>
                <a:spcPct val="120000"/>
              </a:lnSpc>
              <a:buNone/>
            </a:pPr>
            <a:endParaRPr lang="en-IN" sz="2000" b="1" dirty="0" smtClean="0">
              <a:solidFill>
                <a:srgbClr val="FF0000"/>
              </a:solidFill>
              <a:latin typeface="Tahoma" pitchFamily="34" charset="0"/>
              <a:ea typeface="Tahoma" pitchFamily="34" charset="0"/>
              <a:cs typeface="Tahoma" pitchFamily="34" charset="0"/>
            </a:endParaRPr>
          </a:p>
          <a:p>
            <a:pPr marL="623888" indent="-623888">
              <a:lnSpc>
                <a:spcPct val="120000"/>
              </a:lnSpc>
              <a:buNone/>
            </a:pPr>
            <a:endParaRPr lang="en-US" altLang="en-US" sz="2000" b="1" dirty="0" smtClean="0">
              <a:latin typeface="Tahoma" pitchFamily="34" charset="0"/>
              <a:ea typeface="Tahoma" pitchFamily="34" charset="0"/>
              <a:cs typeface="Tahoma" pitchFamily="34" charset="0"/>
            </a:endParaRPr>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11</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7267">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726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672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77240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7.2.1 Design &amp; Planning - General</a:t>
            </a:r>
            <a:br>
              <a:rPr lang="en-IN" sz="2100" b="1" dirty="0" smtClean="0">
                <a:latin typeface="Arial" pitchFamily="34" charset="0"/>
                <a:cs typeface="Arial" pitchFamily="34" charset="0"/>
              </a:rPr>
            </a:br>
            <a:r>
              <a:rPr lang="en-IN" sz="2100" b="1" dirty="0" smtClean="0">
                <a:solidFill>
                  <a:srgbClr val="0000FF"/>
                </a:solidFill>
                <a:latin typeface="Arial" pitchFamily="34" charset="0"/>
                <a:cs typeface="Arial" pitchFamily="34" charset="0"/>
              </a:rPr>
              <a:t> (Old standard clause 4.4.1) </a:t>
            </a:r>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980728"/>
            <a:ext cx="7772400" cy="5328592"/>
          </a:xfrm>
          <a:solidFill>
            <a:schemeClr val="bg1"/>
          </a:solidFill>
          <a:ln w="28575">
            <a:solidFill>
              <a:schemeClr val="tx1"/>
            </a:solidFill>
          </a:ln>
        </p:spPr>
        <p:txBody>
          <a:bodyPr>
            <a:noAutofit/>
          </a:bodyPr>
          <a:lstStyle/>
          <a:p>
            <a:pPr marL="442913" indent="-442913" eaLnBrk="1" hangingPunct="1">
              <a:lnSpc>
                <a:spcPct val="120000"/>
              </a:lnSpc>
              <a:buFont typeface="Wingdings" pitchFamily="2" charset="2"/>
              <a:buChar char="ü"/>
            </a:pPr>
            <a:r>
              <a:rPr lang="en-US" altLang="en-US" sz="2000" b="1" dirty="0" smtClean="0">
                <a:latin typeface="Arial" pitchFamily="34" charset="0"/>
                <a:cs typeface="Arial" pitchFamily="34" charset="0"/>
              </a:rPr>
              <a:t>New standard has sub clauses from 7.2.1.1 to 7.2.1.3</a:t>
            </a:r>
          </a:p>
          <a:p>
            <a:pPr marL="442913" indent="-442913">
              <a:lnSpc>
                <a:spcPct val="110000"/>
              </a:lnSpc>
              <a:buFont typeface="Wingdings" pitchFamily="2" charset="2"/>
              <a:buChar char="ü"/>
            </a:pPr>
            <a:r>
              <a:rPr lang="en-IN" sz="2000" b="1" u="sng" dirty="0" smtClean="0">
                <a:solidFill>
                  <a:srgbClr val="FF0000"/>
                </a:solidFill>
                <a:latin typeface="Arial" pitchFamily="34" charset="0"/>
                <a:cs typeface="Arial" pitchFamily="34" charset="0"/>
              </a:rPr>
              <a:t>2 clauses of Old 17043 standard shifted and one clause deleted</a:t>
            </a:r>
            <a:r>
              <a:rPr lang="en-IN" sz="2000" b="1" dirty="0" smtClean="0">
                <a:solidFill>
                  <a:srgbClr val="FF0000"/>
                </a:solidFill>
                <a:latin typeface="Arial" pitchFamily="34" charset="0"/>
                <a:cs typeface="Arial" pitchFamily="34" charset="0"/>
              </a:rPr>
              <a:t>:</a:t>
            </a:r>
          </a:p>
          <a:p>
            <a:pPr marL="442913" indent="-442913">
              <a:lnSpc>
                <a:spcPct val="110000"/>
              </a:lnSpc>
              <a:buNone/>
            </a:pPr>
            <a:r>
              <a:rPr lang="en-IN" sz="2000" b="1" dirty="0" smtClean="0">
                <a:solidFill>
                  <a:srgbClr val="FF0000"/>
                </a:solidFill>
                <a:latin typeface="Arial" pitchFamily="34" charset="0"/>
                <a:cs typeface="Arial" pitchFamily="34" charset="0"/>
              </a:rPr>
              <a:t>	</a:t>
            </a:r>
            <a:r>
              <a:rPr lang="en-IN" sz="2000" b="1" dirty="0" smtClean="0">
                <a:latin typeface="Arial" pitchFamily="34" charset="0"/>
                <a:cs typeface="Arial" pitchFamily="34" charset="0"/>
              </a:rPr>
              <a:t>(a) 4.4.1.2 Planning not be sub contracted – </a:t>
            </a:r>
            <a:r>
              <a:rPr lang="en-IN" sz="2000" b="1" dirty="0" smtClean="0">
                <a:solidFill>
                  <a:srgbClr val="FF0000"/>
                </a:solidFill>
                <a:latin typeface="Arial" pitchFamily="34" charset="0"/>
                <a:cs typeface="Arial" pitchFamily="34" charset="0"/>
              </a:rPr>
              <a:t>Shifted</a:t>
            </a:r>
            <a:r>
              <a:rPr lang="en-IN" sz="2000" b="1" dirty="0" smtClean="0">
                <a:latin typeface="Arial" pitchFamily="34" charset="0"/>
                <a:cs typeface="Arial" pitchFamily="34" charset="0"/>
              </a:rPr>
              <a:t> to 6.4.1 in new standard</a:t>
            </a:r>
          </a:p>
          <a:p>
            <a:pPr marL="442913" indent="-442913">
              <a:lnSpc>
                <a:spcPct val="110000"/>
              </a:lnSpc>
              <a:buNone/>
            </a:pPr>
            <a:r>
              <a:rPr lang="en-IN" sz="2000" b="1" dirty="0" smtClean="0">
                <a:latin typeface="Arial" pitchFamily="34" charset="0"/>
                <a:cs typeface="Arial" pitchFamily="34" charset="0"/>
              </a:rPr>
              <a:t>	(b) </a:t>
            </a:r>
            <a:r>
              <a:rPr lang="en-IN" sz="2000" b="1" smtClean="0">
                <a:latin typeface="Arial" pitchFamily="34" charset="0"/>
                <a:cs typeface="Arial" pitchFamily="34" charset="0"/>
              </a:rPr>
              <a:t>4.4.1.4 </a:t>
            </a:r>
            <a:r>
              <a:rPr lang="en-IN" sz="2000" b="1" smtClean="0">
                <a:latin typeface="Arial" pitchFamily="34" charset="0"/>
                <a:cs typeface="Arial" pitchFamily="34" charset="0"/>
              </a:rPr>
              <a:t>“Access” </a:t>
            </a:r>
            <a:r>
              <a:rPr lang="en-IN" sz="2000" b="1" dirty="0" smtClean="0">
                <a:latin typeface="Arial" pitchFamily="34" charset="0"/>
                <a:cs typeface="Arial" pitchFamily="34" charset="0"/>
              </a:rPr>
              <a:t>to technical expertise &amp; experience – </a:t>
            </a:r>
            <a:r>
              <a:rPr lang="en-IN" sz="2000" b="1" dirty="0" smtClean="0">
                <a:solidFill>
                  <a:srgbClr val="FF0000"/>
                </a:solidFill>
                <a:latin typeface="Arial" pitchFamily="34" charset="0"/>
                <a:cs typeface="Arial" pitchFamily="34" charset="0"/>
              </a:rPr>
              <a:t>Shifted</a:t>
            </a:r>
            <a:r>
              <a:rPr lang="en-IN" sz="2000" b="1" dirty="0" smtClean="0">
                <a:latin typeface="Arial" pitchFamily="34" charset="0"/>
                <a:cs typeface="Arial" pitchFamily="34" charset="0"/>
              </a:rPr>
              <a:t> to 6.2.1 in new standard</a:t>
            </a:r>
          </a:p>
          <a:p>
            <a:pPr marL="442913" indent="-442913">
              <a:lnSpc>
                <a:spcPct val="110000"/>
              </a:lnSpc>
              <a:buNone/>
            </a:pPr>
            <a:r>
              <a:rPr lang="en-IN" sz="2000" b="1" dirty="0" smtClean="0">
                <a:latin typeface="Arial" pitchFamily="34" charset="0"/>
                <a:cs typeface="Arial" pitchFamily="34" charset="0"/>
              </a:rPr>
              <a:t>	(c) 4.4.1.5 Use of technical expertise (of advisory Group) – </a:t>
            </a:r>
            <a:r>
              <a:rPr lang="en-IN" sz="2000" b="1" dirty="0" smtClean="0">
                <a:solidFill>
                  <a:srgbClr val="FF0000"/>
                </a:solidFill>
                <a:latin typeface="Arial" pitchFamily="34" charset="0"/>
                <a:cs typeface="Arial" pitchFamily="34" charset="0"/>
              </a:rPr>
              <a:t>deleted</a:t>
            </a:r>
          </a:p>
          <a:p>
            <a:pPr marL="442913" indent="-442913" algn="just">
              <a:lnSpc>
                <a:spcPct val="110000"/>
              </a:lnSpc>
              <a:buFont typeface="Wingdings" pitchFamily="2" charset="2"/>
              <a:buChar char="ü"/>
            </a:pPr>
            <a:r>
              <a:rPr lang="en-IN" sz="1900" b="1" u="sng" dirty="0" smtClean="0">
                <a:solidFill>
                  <a:srgbClr val="FF0000"/>
                </a:solidFill>
                <a:latin typeface="Arial" pitchFamily="34" charset="0"/>
                <a:cs typeface="Arial" pitchFamily="34" charset="0"/>
              </a:rPr>
              <a:t>Addition 1:</a:t>
            </a:r>
            <a:r>
              <a:rPr lang="en-IN" sz="1900" b="1" dirty="0" smtClean="0">
                <a:solidFill>
                  <a:srgbClr val="FF0000"/>
                </a:solidFill>
                <a:latin typeface="Arial" pitchFamily="34" charset="0"/>
                <a:cs typeface="Arial" pitchFamily="34" charset="0"/>
              </a:rPr>
              <a:t> </a:t>
            </a:r>
            <a:r>
              <a:rPr lang="en-US" sz="1900" b="1" dirty="0" smtClean="0">
                <a:latin typeface="Arial" pitchFamily="34" charset="0"/>
                <a:cs typeface="Arial" pitchFamily="34" charset="0"/>
              </a:rPr>
              <a:t>NOTE under 7.2.1.1 of new standard :  When designing and planning the PT scheme, the relevant standards and requirements specific to the objectives of the PT scheme can be considered, e.g. ISO/IEC 17025, ISO 15189, ISO/IEC 17020. Safety and ethical issues can also be considered.</a:t>
            </a:r>
            <a:endParaRPr lang="en-IN" sz="1900" b="1" dirty="0" smtClean="0">
              <a:latin typeface="Arial" pitchFamily="34" charset="0"/>
              <a:cs typeface="Arial" pitchFamily="34" charset="0"/>
            </a:endParaRPr>
          </a:p>
          <a:p>
            <a:pPr marL="442913" indent="-442913">
              <a:lnSpc>
                <a:spcPct val="120000"/>
              </a:lnSpc>
              <a:buFont typeface="Wingdings" pitchFamily="2" charset="2"/>
              <a:buChar char="ü"/>
            </a:pPr>
            <a:endParaRPr lang="en-IN" sz="2000" b="1" dirty="0" smtClean="0">
              <a:solidFill>
                <a:srgbClr val="FF0000"/>
              </a:solidFill>
              <a:latin typeface="Arial" pitchFamily="34" charset="0"/>
              <a:cs typeface="Arial" pitchFamily="34" charset="0"/>
            </a:endParaRPr>
          </a:p>
          <a:p>
            <a:pPr marL="442913" indent="-442913" eaLnBrk="1" hangingPunct="1">
              <a:lnSpc>
                <a:spcPct val="120000"/>
              </a:lnSpc>
              <a:buNone/>
            </a:pPr>
            <a:endParaRPr lang="en-US" altLang="en-US" sz="400" b="1" dirty="0" smtClean="0">
              <a:latin typeface="Arial" pitchFamily="34" charset="0"/>
              <a:cs typeface="Arial" pitchFamily="34" charset="0"/>
            </a:endParaRPr>
          </a:p>
          <a:p>
            <a:pPr marL="442913" indent="-442913">
              <a:lnSpc>
                <a:spcPct val="120000"/>
              </a:lnSpc>
              <a:buFont typeface="Wingdings" pitchFamily="2" charset="2"/>
              <a:buChar char="ü"/>
            </a:pPr>
            <a:endParaRPr lang="en-IN" sz="400" b="1" dirty="0" smtClean="0">
              <a:solidFill>
                <a:srgbClr val="FF0000"/>
              </a:solidFill>
              <a:latin typeface="Arial" pitchFamily="34" charset="0"/>
              <a:cs typeface="Arial" pitchFamily="34" charset="0"/>
            </a:endParaRPr>
          </a:p>
          <a:p>
            <a:pPr marL="442913" indent="-442913">
              <a:lnSpc>
                <a:spcPct val="120000"/>
              </a:lnSpc>
              <a:buFont typeface="Wingdings" pitchFamily="2" charset="2"/>
              <a:buChar char="ü"/>
            </a:pPr>
            <a:endParaRPr lang="en-IN" sz="2000" b="1" dirty="0" smtClean="0">
              <a:solidFill>
                <a:srgbClr val="FF0000"/>
              </a:solidFill>
              <a:latin typeface="Arial" pitchFamily="34" charset="0"/>
              <a:cs typeface="Arial" pitchFamily="34" charset="0"/>
            </a:endParaRPr>
          </a:p>
          <a:p>
            <a:pPr marL="442913" indent="-442913">
              <a:lnSpc>
                <a:spcPct val="120000"/>
              </a:lnSpc>
              <a:buFont typeface="Wingdings" pitchFamily="2" charset="2"/>
              <a:buChar char="ü"/>
            </a:pPr>
            <a:endParaRPr lang="en-IN" sz="2000" b="1" dirty="0" smtClean="0">
              <a:solidFill>
                <a:srgbClr val="FF0000"/>
              </a:solidFill>
              <a:latin typeface="Arial" pitchFamily="34" charset="0"/>
              <a:cs typeface="Arial" pitchFamily="34" charset="0"/>
            </a:endParaRPr>
          </a:p>
          <a:p>
            <a:pPr marL="442913" indent="-442913">
              <a:lnSpc>
                <a:spcPct val="120000"/>
              </a:lnSpc>
              <a:buNone/>
            </a:pPr>
            <a:endParaRPr lang="en-IN" sz="2000" b="1" dirty="0" smtClean="0">
              <a:solidFill>
                <a:srgbClr val="FF0000"/>
              </a:solidFill>
              <a:latin typeface="Arial" pitchFamily="34" charset="0"/>
              <a:cs typeface="Arial" pitchFamily="34" charset="0"/>
            </a:endParaRPr>
          </a:p>
          <a:p>
            <a:pPr marL="623888" indent="-623888">
              <a:lnSpc>
                <a:spcPct val="120000"/>
              </a:lnSpc>
              <a:buNone/>
            </a:pPr>
            <a:endParaRPr lang="en-US" altLang="en-US" sz="2000" b="1" dirty="0" smtClean="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12</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7267">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67267">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672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77240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7.2.1 Design &amp; Planning - General</a:t>
            </a:r>
            <a:br>
              <a:rPr lang="en-IN" sz="2100" b="1" dirty="0" smtClean="0">
                <a:latin typeface="Arial" pitchFamily="34" charset="0"/>
                <a:cs typeface="Arial" pitchFamily="34" charset="0"/>
              </a:rPr>
            </a:br>
            <a:r>
              <a:rPr lang="en-IN" sz="2100" b="1" dirty="0" smtClean="0">
                <a:solidFill>
                  <a:srgbClr val="0000FF"/>
                </a:solidFill>
                <a:latin typeface="Arial" pitchFamily="34" charset="0"/>
                <a:cs typeface="Arial" pitchFamily="34" charset="0"/>
              </a:rPr>
              <a:t> (Old standard clause 4.4.1) </a:t>
            </a:r>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980728"/>
            <a:ext cx="7772400" cy="5328592"/>
          </a:xfrm>
          <a:solidFill>
            <a:schemeClr val="bg1"/>
          </a:solidFill>
          <a:ln w="28575">
            <a:solidFill>
              <a:schemeClr val="tx1"/>
            </a:solidFill>
          </a:ln>
        </p:spPr>
        <p:txBody>
          <a:bodyPr>
            <a:noAutofit/>
          </a:bodyPr>
          <a:lstStyle/>
          <a:p>
            <a:pPr marL="0" lvl="3" indent="26988" algn="just">
              <a:buFont typeface="Wingdings" pitchFamily="2" charset="2"/>
              <a:buChar char="ü"/>
            </a:pPr>
            <a:r>
              <a:rPr lang="en-IN" sz="2200" b="1" u="sng" dirty="0" smtClean="0">
                <a:solidFill>
                  <a:srgbClr val="FF0000"/>
                </a:solidFill>
                <a:latin typeface="Tahoma" pitchFamily="34" charset="0"/>
                <a:ea typeface="Tahoma" pitchFamily="34" charset="0"/>
                <a:cs typeface="Tahoma" pitchFamily="34" charset="0"/>
              </a:rPr>
              <a:t> Addition 2:</a:t>
            </a:r>
            <a:r>
              <a:rPr lang="en-IN" sz="2200" b="1" dirty="0" smtClean="0">
                <a:solidFill>
                  <a:srgbClr val="FF0000"/>
                </a:solidFill>
                <a:latin typeface="Tahoma" pitchFamily="34" charset="0"/>
                <a:ea typeface="Tahoma" pitchFamily="34" charset="0"/>
                <a:cs typeface="Tahoma" pitchFamily="34" charset="0"/>
              </a:rPr>
              <a:t> </a:t>
            </a:r>
            <a:r>
              <a:rPr lang="en-US" sz="2200" b="1" dirty="0" smtClean="0">
                <a:latin typeface="Tahoma" pitchFamily="34" charset="0"/>
                <a:ea typeface="Tahoma" pitchFamily="34" charset="0"/>
                <a:cs typeface="Tahoma" pitchFamily="34" charset="0"/>
              </a:rPr>
              <a:t>7.2.1.2 of new standard : When a PT provider intends to introduce significant changes to activities which can affect the validity of the PT scheme, the PT provider shall identify and manage the risk to ensure the validity of the PT scheme is maintained. </a:t>
            </a:r>
            <a:r>
              <a:rPr lang="en-US" sz="2200" b="1" dirty="0" smtClean="0">
                <a:solidFill>
                  <a:srgbClr val="0000FF"/>
                </a:solidFill>
                <a:latin typeface="Tahoma" pitchFamily="34" charset="0"/>
                <a:ea typeface="Tahoma" pitchFamily="34" charset="0"/>
                <a:cs typeface="Tahoma" pitchFamily="34" charset="0"/>
              </a:rPr>
              <a:t>Examples of significant changes are new approaches for PT item production, assessment of homogeneity and stability, determination of the assigned value, statistical analysis and new types of PT activities.</a:t>
            </a:r>
          </a:p>
          <a:p>
            <a:pPr marL="0" lvl="3" indent="26988" algn="just">
              <a:buFont typeface="Wingdings" pitchFamily="2" charset="2"/>
              <a:buChar char="ü"/>
            </a:pPr>
            <a:endParaRPr lang="en-US" sz="1200" b="1" dirty="0" smtClean="0">
              <a:solidFill>
                <a:srgbClr val="0000FF"/>
              </a:solidFill>
              <a:latin typeface="Tahoma" pitchFamily="34" charset="0"/>
              <a:ea typeface="Tahoma" pitchFamily="34" charset="0"/>
              <a:cs typeface="Tahoma" pitchFamily="34" charset="0"/>
            </a:endParaRPr>
          </a:p>
          <a:p>
            <a:pPr marL="442913" indent="-442913">
              <a:lnSpc>
                <a:spcPct val="120000"/>
              </a:lnSpc>
              <a:buNone/>
            </a:pPr>
            <a:r>
              <a:rPr lang="en-IN" sz="2000" b="1" u="sng" dirty="0" smtClean="0">
                <a:solidFill>
                  <a:srgbClr val="FF0000"/>
                </a:solidFill>
                <a:latin typeface="Tahoma" pitchFamily="34" charset="0"/>
                <a:ea typeface="Tahoma" pitchFamily="34" charset="0"/>
                <a:cs typeface="Tahoma" pitchFamily="34" charset="0"/>
              </a:rPr>
              <a:t>Addition 3 : in the design (plan) in new standard 7.2.1.3:</a:t>
            </a:r>
          </a:p>
          <a:p>
            <a:pPr marL="442913" indent="-442913">
              <a:lnSpc>
                <a:spcPct val="120000"/>
              </a:lnSpc>
              <a:buNone/>
            </a:pPr>
            <a:endParaRPr lang="en-IN" sz="1100" b="1" u="sng" dirty="0" smtClean="0">
              <a:solidFill>
                <a:srgbClr val="FF0000"/>
              </a:solidFill>
              <a:latin typeface="Tahoma" pitchFamily="34" charset="0"/>
              <a:ea typeface="Tahoma" pitchFamily="34" charset="0"/>
              <a:cs typeface="Tahoma" pitchFamily="34" charset="0"/>
            </a:endParaRPr>
          </a:p>
          <a:p>
            <a:pPr marL="442913" indent="-442913">
              <a:lnSpc>
                <a:spcPct val="110000"/>
              </a:lnSpc>
              <a:buNone/>
            </a:pPr>
            <a:r>
              <a:rPr lang="en-US" sz="2100" b="1" dirty="0" smtClean="0">
                <a:latin typeface="Tahoma" pitchFamily="34" charset="0"/>
                <a:ea typeface="Tahoma" pitchFamily="34" charset="0"/>
                <a:cs typeface="Tahoma" pitchFamily="34" charset="0"/>
              </a:rPr>
              <a:t>(q) the treatment of results from different measurement or test methods, where permitted by the PT scheme</a:t>
            </a:r>
          </a:p>
          <a:p>
            <a:pPr marL="0" lvl="3" indent="26988" algn="just">
              <a:buFont typeface="Wingdings" pitchFamily="2" charset="2"/>
              <a:buChar char="ü"/>
            </a:pPr>
            <a:endParaRPr lang="en-US" b="1" dirty="0" smtClean="0">
              <a:solidFill>
                <a:srgbClr val="0000FF"/>
              </a:solidFill>
              <a:latin typeface="Tahoma" pitchFamily="34" charset="0"/>
              <a:ea typeface="Tahoma" pitchFamily="34" charset="0"/>
              <a:cs typeface="Tahoma" pitchFamily="34" charset="0"/>
            </a:endParaRPr>
          </a:p>
          <a:p>
            <a:pPr marL="0" lvl="3" indent="26988" algn="just">
              <a:buNone/>
            </a:pPr>
            <a:endParaRPr lang="en-IN" b="1" u="sng" dirty="0" smtClean="0">
              <a:solidFill>
                <a:srgbClr val="FF0000"/>
              </a:solidFill>
              <a:latin typeface="Tahoma" pitchFamily="34" charset="0"/>
              <a:ea typeface="Tahoma" pitchFamily="34" charset="0"/>
              <a:cs typeface="Tahoma" pitchFamily="34" charset="0"/>
            </a:endParaRPr>
          </a:p>
          <a:p>
            <a:pPr marL="442913" indent="-442913">
              <a:lnSpc>
                <a:spcPct val="120000"/>
              </a:lnSpc>
              <a:buNone/>
            </a:pPr>
            <a:endParaRPr lang="en-IN" sz="2000" b="1" dirty="0" smtClean="0">
              <a:solidFill>
                <a:srgbClr val="FF0000"/>
              </a:solidFill>
              <a:latin typeface="Tahoma" pitchFamily="34" charset="0"/>
              <a:ea typeface="Tahoma" pitchFamily="34" charset="0"/>
              <a:cs typeface="Tahoma" pitchFamily="34" charset="0"/>
            </a:endParaRPr>
          </a:p>
          <a:p>
            <a:pPr marL="442913" indent="-442913" eaLnBrk="1" hangingPunct="1">
              <a:lnSpc>
                <a:spcPct val="120000"/>
              </a:lnSpc>
              <a:buNone/>
            </a:pPr>
            <a:endParaRPr lang="en-US" altLang="en-US" sz="2000" b="1" dirty="0" smtClean="0">
              <a:latin typeface="Tahoma" pitchFamily="34" charset="0"/>
              <a:ea typeface="Tahoma" pitchFamily="34" charset="0"/>
              <a:cs typeface="Tahoma" pitchFamily="34" charset="0"/>
            </a:endParaRPr>
          </a:p>
          <a:p>
            <a:pPr marL="442913" indent="-442913">
              <a:lnSpc>
                <a:spcPct val="120000"/>
              </a:lnSpc>
              <a:buFont typeface="Wingdings" pitchFamily="2" charset="2"/>
              <a:buChar char="ü"/>
            </a:pPr>
            <a:endParaRPr lang="en-IN" sz="2000" b="1" dirty="0" smtClean="0">
              <a:solidFill>
                <a:srgbClr val="FF0000"/>
              </a:solidFill>
              <a:latin typeface="Tahoma" pitchFamily="34" charset="0"/>
              <a:ea typeface="Tahoma" pitchFamily="34" charset="0"/>
              <a:cs typeface="Tahoma" pitchFamily="34" charset="0"/>
            </a:endParaRPr>
          </a:p>
          <a:p>
            <a:pPr marL="442913" indent="-442913">
              <a:lnSpc>
                <a:spcPct val="120000"/>
              </a:lnSpc>
              <a:buFont typeface="Wingdings" pitchFamily="2" charset="2"/>
              <a:buChar char="ü"/>
            </a:pPr>
            <a:endParaRPr lang="en-IN" sz="2000" b="1" dirty="0" smtClean="0">
              <a:solidFill>
                <a:srgbClr val="FF0000"/>
              </a:solidFill>
              <a:latin typeface="Tahoma" pitchFamily="34" charset="0"/>
              <a:ea typeface="Tahoma" pitchFamily="34" charset="0"/>
              <a:cs typeface="Tahoma" pitchFamily="34" charset="0"/>
            </a:endParaRPr>
          </a:p>
          <a:p>
            <a:pPr marL="442913" indent="-442913">
              <a:lnSpc>
                <a:spcPct val="120000"/>
              </a:lnSpc>
              <a:buFont typeface="Wingdings" pitchFamily="2" charset="2"/>
              <a:buChar char="ü"/>
            </a:pPr>
            <a:endParaRPr lang="en-IN" sz="2000" b="1" dirty="0" smtClean="0">
              <a:solidFill>
                <a:srgbClr val="FF0000"/>
              </a:solidFill>
              <a:latin typeface="Tahoma" pitchFamily="34" charset="0"/>
              <a:ea typeface="Tahoma" pitchFamily="34" charset="0"/>
              <a:cs typeface="Tahoma" pitchFamily="34" charset="0"/>
            </a:endParaRPr>
          </a:p>
          <a:p>
            <a:pPr marL="442913" indent="-442913">
              <a:lnSpc>
                <a:spcPct val="120000"/>
              </a:lnSpc>
              <a:buNone/>
            </a:pPr>
            <a:endParaRPr lang="en-IN" sz="2000" b="1" dirty="0" smtClean="0">
              <a:solidFill>
                <a:srgbClr val="FF0000"/>
              </a:solidFill>
              <a:latin typeface="Tahoma" pitchFamily="34" charset="0"/>
              <a:ea typeface="Tahoma" pitchFamily="34" charset="0"/>
              <a:cs typeface="Tahoma" pitchFamily="34" charset="0"/>
            </a:endParaRPr>
          </a:p>
          <a:p>
            <a:pPr marL="623888" indent="-623888">
              <a:lnSpc>
                <a:spcPct val="120000"/>
              </a:lnSpc>
              <a:buNone/>
            </a:pPr>
            <a:endParaRPr lang="en-US" altLang="en-US" sz="2000" b="1" dirty="0" smtClean="0">
              <a:latin typeface="Tahoma" pitchFamily="34" charset="0"/>
              <a:ea typeface="Tahoma" pitchFamily="34" charset="0"/>
              <a:cs typeface="Tahoma" pitchFamily="34" charset="0"/>
            </a:endParaRPr>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13</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8062664"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7.2.1 Design &amp; Planning - General</a:t>
            </a:r>
            <a:br>
              <a:rPr lang="en-IN" sz="2100" b="1" dirty="0" smtClean="0">
                <a:latin typeface="Arial" pitchFamily="34" charset="0"/>
                <a:cs typeface="Arial" pitchFamily="34" charset="0"/>
              </a:rPr>
            </a:br>
            <a:r>
              <a:rPr lang="en-IN" sz="2100" b="1" dirty="0" smtClean="0">
                <a:solidFill>
                  <a:srgbClr val="0000FF"/>
                </a:solidFill>
                <a:latin typeface="Arial" pitchFamily="34" charset="0"/>
                <a:cs typeface="Arial" pitchFamily="34" charset="0"/>
              </a:rPr>
              <a:t> (Old standard clause 4.4.1) </a:t>
            </a:r>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980728"/>
            <a:ext cx="8062664" cy="5328592"/>
          </a:xfrm>
          <a:solidFill>
            <a:schemeClr val="bg1"/>
          </a:solidFill>
          <a:ln w="28575">
            <a:solidFill>
              <a:schemeClr val="tx1"/>
            </a:solidFill>
          </a:ln>
        </p:spPr>
        <p:txBody>
          <a:bodyPr>
            <a:noAutofit/>
          </a:bodyPr>
          <a:lstStyle/>
          <a:p>
            <a:pPr marL="442913" indent="-442913">
              <a:lnSpc>
                <a:spcPct val="120000"/>
              </a:lnSpc>
              <a:buNone/>
            </a:pPr>
            <a:r>
              <a:rPr lang="en-IN" sz="2000" b="1" u="sng" dirty="0" smtClean="0">
                <a:solidFill>
                  <a:srgbClr val="FF0000"/>
                </a:solidFill>
                <a:latin typeface="Tahoma" pitchFamily="34" charset="0"/>
                <a:ea typeface="Tahoma" pitchFamily="34" charset="0"/>
                <a:cs typeface="Tahoma" pitchFamily="34" charset="0"/>
              </a:rPr>
              <a:t>Addition 4 : in the design (plan) in new standard 7.2.1.3:</a:t>
            </a:r>
          </a:p>
          <a:p>
            <a:pPr marL="0" indent="0">
              <a:lnSpc>
                <a:spcPct val="110000"/>
              </a:lnSpc>
              <a:buNone/>
            </a:pPr>
            <a:r>
              <a:rPr lang="en-US" sz="2000" b="1" dirty="0" smtClean="0">
                <a:latin typeface="Tahoma" pitchFamily="34" charset="0"/>
                <a:ea typeface="Tahoma" pitchFamily="34" charset="0"/>
                <a:cs typeface="Tahoma" pitchFamily="34" charset="0"/>
              </a:rPr>
              <a:t>NOTE -under (p) : Assigned values can have uncertainty contributions from sources in addition to the uncertainty of measurement results used for characterization, such as in-homogeneity and instability, and interlaboratory differences if more than one laboratory is used for characterization.</a:t>
            </a:r>
            <a:endParaRPr lang="en-IN" sz="2000" b="1" dirty="0" smtClean="0">
              <a:latin typeface="Tahoma" pitchFamily="34" charset="0"/>
              <a:ea typeface="Tahoma" pitchFamily="34" charset="0"/>
              <a:cs typeface="Tahoma" pitchFamily="34" charset="0"/>
            </a:endParaRPr>
          </a:p>
          <a:p>
            <a:pPr marL="442913" indent="-442913">
              <a:lnSpc>
                <a:spcPct val="120000"/>
              </a:lnSpc>
              <a:buNone/>
            </a:pPr>
            <a:r>
              <a:rPr lang="en-IN" sz="2000" b="1" u="sng" dirty="0" smtClean="0">
                <a:solidFill>
                  <a:srgbClr val="FF0000"/>
                </a:solidFill>
                <a:latin typeface="Tahoma" pitchFamily="34" charset="0"/>
                <a:ea typeface="Tahoma" pitchFamily="34" charset="0"/>
                <a:cs typeface="Tahoma" pitchFamily="34" charset="0"/>
              </a:rPr>
              <a:t>Minor changes in the design </a:t>
            </a:r>
            <a:r>
              <a:rPr lang="en-IN" sz="2000" b="1" dirty="0" smtClean="0">
                <a:solidFill>
                  <a:srgbClr val="FF0000"/>
                </a:solidFill>
                <a:latin typeface="Tahoma" pitchFamily="34" charset="0"/>
                <a:ea typeface="Tahoma" pitchFamily="34" charset="0"/>
                <a:cs typeface="Tahoma" pitchFamily="34" charset="0"/>
              </a:rPr>
              <a:t>:</a:t>
            </a:r>
          </a:p>
          <a:p>
            <a:pPr marL="457200" indent="-457200">
              <a:lnSpc>
                <a:spcPct val="110000"/>
              </a:lnSpc>
              <a:buFont typeface="+mj-lt"/>
              <a:buAutoNum type="alphaLcParenR"/>
            </a:pPr>
            <a:r>
              <a:rPr lang="en-IN" sz="2000" b="1" dirty="0" smtClean="0">
                <a:solidFill>
                  <a:srgbClr val="0000FF"/>
                </a:solidFill>
                <a:latin typeface="Tahoma" pitchFamily="34" charset="0"/>
                <a:ea typeface="Tahoma" pitchFamily="34" charset="0"/>
                <a:cs typeface="Tahoma" pitchFamily="34" charset="0"/>
              </a:rPr>
              <a:t>“Co-ordinator”</a:t>
            </a:r>
            <a:r>
              <a:rPr lang="en-IN" sz="2000" b="1" dirty="0" smtClean="0">
                <a:latin typeface="Tahoma" pitchFamily="34" charset="0"/>
                <a:ea typeface="Tahoma" pitchFamily="34" charset="0"/>
                <a:cs typeface="Tahoma" pitchFamily="34" charset="0"/>
              </a:rPr>
              <a:t> replaced with “</a:t>
            </a:r>
            <a:r>
              <a:rPr lang="en-IN" sz="2000" b="1" dirty="0" smtClean="0">
                <a:solidFill>
                  <a:srgbClr val="0000FF"/>
                </a:solidFill>
                <a:latin typeface="Tahoma" pitchFamily="34" charset="0"/>
                <a:ea typeface="Tahoma" pitchFamily="34" charset="0"/>
                <a:cs typeface="Tahoma" pitchFamily="34" charset="0"/>
              </a:rPr>
              <a:t>personnel”</a:t>
            </a:r>
          </a:p>
          <a:p>
            <a:pPr marL="457200" indent="-457200">
              <a:lnSpc>
                <a:spcPct val="110000"/>
              </a:lnSpc>
              <a:buFont typeface="+mj-lt"/>
              <a:buAutoNum type="alphaLcParenR"/>
            </a:pPr>
            <a:r>
              <a:rPr lang="en-IN" sz="2000" b="1" dirty="0" smtClean="0">
                <a:solidFill>
                  <a:srgbClr val="0000FF"/>
                </a:solidFill>
                <a:latin typeface="Tahoma" pitchFamily="34" charset="0"/>
                <a:ea typeface="Tahoma" pitchFamily="34" charset="0"/>
                <a:cs typeface="Tahoma" pitchFamily="34" charset="0"/>
              </a:rPr>
              <a:t>“Precautions” </a:t>
            </a:r>
            <a:r>
              <a:rPr lang="en-IN" sz="2000" b="1" dirty="0" smtClean="0">
                <a:latin typeface="Tahoma" pitchFamily="34" charset="0"/>
                <a:ea typeface="Tahoma" pitchFamily="34" charset="0"/>
                <a:cs typeface="Tahoma" pitchFamily="34" charset="0"/>
              </a:rPr>
              <a:t>to prevent collusion replaced with </a:t>
            </a:r>
            <a:r>
              <a:rPr lang="en-IN" sz="2000" b="1" dirty="0" smtClean="0">
                <a:solidFill>
                  <a:srgbClr val="0000FF"/>
                </a:solidFill>
                <a:latin typeface="Tahoma" pitchFamily="34" charset="0"/>
                <a:ea typeface="Tahoma" pitchFamily="34" charset="0"/>
                <a:cs typeface="Tahoma" pitchFamily="34" charset="0"/>
              </a:rPr>
              <a:t>“arrangements” </a:t>
            </a:r>
          </a:p>
          <a:p>
            <a:pPr marL="457200" indent="-457200">
              <a:lnSpc>
                <a:spcPct val="110000"/>
              </a:lnSpc>
              <a:buFont typeface="+mj-lt"/>
              <a:buAutoNum type="alphaLcParenR"/>
            </a:pPr>
            <a:r>
              <a:rPr lang="en-US" altLang="en-US" sz="2000" b="1" dirty="0" smtClean="0">
                <a:solidFill>
                  <a:srgbClr val="0000FF"/>
                </a:solidFill>
                <a:latin typeface="Tahoma" pitchFamily="34" charset="0"/>
                <a:ea typeface="Tahoma" pitchFamily="34" charset="0"/>
                <a:cs typeface="Tahoma" pitchFamily="34" charset="0"/>
              </a:rPr>
              <a:t>“Selection of measurands … in PT round” </a:t>
            </a:r>
            <a:r>
              <a:rPr lang="en-IN" sz="2000" b="1" dirty="0" smtClean="0">
                <a:latin typeface="Tahoma" pitchFamily="34" charset="0"/>
                <a:ea typeface="Tahoma" pitchFamily="34" charset="0"/>
                <a:cs typeface="Tahoma" pitchFamily="34" charset="0"/>
              </a:rPr>
              <a:t>replaced with </a:t>
            </a:r>
            <a:r>
              <a:rPr lang="en-IN" sz="2000" b="1" dirty="0" smtClean="0">
                <a:solidFill>
                  <a:srgbClr val="0000FF"/>
                </a:solidFill>
                <a:latin typeface="Tahoma" pitchFamily="34" charset="0"/>
                <a:ea typeface="Tahoma" pitchFamily="34" charset="0"/>
                <a:cs typeface="Tahoma" pitchFamily="34" charset="0"/>
              </a:rPr>
              <a:t>“</a:t>
            </a:r>
            <a:r>
              <a:rPr lang="en-US" sz="2000" b="1" dirty="0" smtClean="0">
                <a:solidFill>
                  <a:srgbClr val="0000FF"/>
                </a:solidFill>
                <a:latin typeface="Tahoma" pitchFamily="34" charset="0"/>
                <a:ea typeface="Tahoma" pitchFamily="34" charset="0"/>
                <a:cs typeface="Tahoma" pitchFamily="34" charset="0"/>
              </a:rPr>
              <a:t>description of activities to be performed</a:t>
            </a:r>
            <a:r>
              <a:rPr lang="en-IN" sz="2000" b="1" dirty="0" smtClean="0">
                <a:solidFill>
                  <a:srgbClr val="0000FF"/>
                </a:solidFill>
                <a:latin typeface="Tahoma" pitchFamily="34" charset="0"/>
                <a:ea typeface="Tahoma" pitchFamily="34" charset="0"/>
                <a:cs typeface="Tahoma" pitchFamily="34" charset="0"/>
              </a:rPr>
              <a:t>” </a:t>
            </a:r>
          </a:p>
          <a:p>
            <a:pPr marL="457200" indent="-457200">
              <a:lnSpc>
                <a:spcPct val="110000"/>
              </a:lnSpc>
              <a:buFont typeface="+mj-lt"/>
              <a:buAutoNum type="alphaLcParenR"/>
            </a:pPr>
            <a:r>
              <a:rPr lang="en-IN" altLang="en-US" sz="2000" b="1" dirty="0" smtClean="0">
                <a:latin typeface="Tahoma" pitchFamily="34" charset="0"/>
                <a:ea typeface="Tahoma" pitchFamily="34" charset="0"/>
                <a:cs typeface="Tahoma" pitchFamily="34" charset="0"/>
              </a:rPr>
              <a:t>Actions to be taken in the case of lost or damaged PT items – added </a:t>
            </a:r>
            <a:r>
              <a:rPr lang="en-IN" altLang="en-US" sz="2000" b="1" dirty="0" smtClean="0">
                <a:solidFill>
                  <a:srgbClr val="0000FF"/>
                </a:solidFill>
                <a:latin typeface="Tahoma" pitchFamily="34" charset="0"/>
                <a:ea typeface="Tahoma" pitchFamily="34" charset="0"/>
                <a:cs typeface="Tahoma" pitchFamily="34" charset="0"/>
              </a:rPr>
              <a:t>“delayed” </a:t>
            </a:r>
            <a:r>
              <a:rPr lang="en-IN" altLang="en-US" sz="2000" b="1" dirty="0" smtClean="0">
                <a:latin typeface="Tahoma" pitchFamily="34" charset="0"/>
                <a:ea typeface="Tahoma" pitchFamily="34" charset="0"/>
                <a:cs typeface="Tahoma" pitchFamily="34" charset="0"/>
              </a:rPr>
              <a:t>also</a:t>
            </a:r>
            <a:endParaRPr lang="en-US" altLang="en-US" sz="2000" b="1" dirty="0" smtClean="0">
              <a:latin typeface="Tahoma" pitchFamily="34" charset="0"/>
              <a:ea typeface="Tahoma" pitchFamily="34" charset="0"/>
              <a:cs typeface="Tahoma" pitchFamily="34" charset="0"/>
            </a:endParaRPr>
          </a:p>
          <a:p>
            <a:pPr marL="442913" indent="-442913">
              <a:lnSpc>
                <a:spcPct val="120000"/>
              </a:lnSpc>
              <a:buFont typeface="Wingdings" pitchFamily="2" charset="2"/>
              <a:buChar char="ü"/>
            </a:pPr>
            <a:endParaRPr lang="en-IN" sz="2000" b="1" dirty="0" smtClean="0">
              <a:solidFill>
                <a:srgbClr val="FF0000"/>
              </a:solidFill>
              <a:latin typeface="Tahoma" pitchFamily="34" charset="0"/>
              <a:ea typeface="Tahoma" pitchFamily="34" charset="0"/>
              <a:cs typeface="Tahoma" pitchFamily="34" charset="0"/>
            </a:endParaRPr>
          </a:p>
          <a:p>
            <a:pPr marL="442913" indent="-442913">
              <a:lnSpc>
                <a:spcPct val="120000"/>
              </a:lnSpc>
              <a:buFont typeface="Wingdings" pitchFamily="2" charset="2"/>
              <a:buChar char="ü"/>
            </a:pPr>
            <a:endParaRPr lang="en-IN" sz="2000" b="1" dirty="0" smtClean="0">
              <a:solidFill>
                <a:srgbClr val="FF0000"/>
              </a:solidFill>
              <a:latin typeface="Tahoma" pitchFamily="34" charset="0"/>
              <a:ea typeface="Tahoma" pitchFamily="34" charset="0"/>
              <a:cs typeface="Tahoma" pitchFamily="34" charset="0"/>
            </a:endParaRPr>
          </a:p>
          <a:p>
            <a:pPr marL="442913" indent="-442913">
              <a:lnSpc>
                <a:spcPct val="120000"/>
              </a:lnSpc>
              <a:buFont typeface="Wingdings" pitchFamily="2" charset="2"/>
              <a:buChar char="ü"/>
            </a:pPr>
            <a:endParaRPr lang="en-IN" sz="2000" b="1" dirty="0" smtClean="0">
              <a:solidFill>
                <a:srgbClr val="FF0000"/>
              </a:solidFill>
              <a:latin typeface="Tahoma" pitchFamily="34" charset="0"/>
              <a:ea typeface="Tahoma" pitchFamily="34" charset="0"/>
              <a:cs typeface="Tahoma" pitchFamily="34" charset="0"/>
            </a:endParaRPr>
          </a:p>
          <a:p>
            <a:pPr marL="442913" indent="-442913">
              <a:lnSpc>
                <a:spcPct val="120000"/>
              </a:lnSpc>
              <a:buNone/>
            </a:pPr>
            <a:endParaRPr lang="en-IN" sz="2000" b="1" dirty="0" smtClean="0">
              <a:solidFill>
                <a:srgbClr val="FF0000"/>
              </a:solidFill>
              <a:latin typeface="Tahoma" pitchFamily="34" charset="0"/>
              <a:ea typeface="Tahoma" pitchFamily="34" charset="0"/>
              <a:cs typeface="Tahoma" pitchFamily="34" charset="0"/>
            </a:endParaRPr>
          </a:p>
          <a:p>
            <a:pPr marL="623888" indent="-623888">
              <a:lnSpc>
                <a:spcPct val="120000"/>
              </a:lnSpc>
              <a:buNone/>
            </a:pPr>
            <a:endParaRPr lang="en-US" altLang="en-US" sz="2000" b="1" dirty="0" smtClean="0">
              <a:latin typeface="Tahoma" pitchFamily="34" charset="0"/>
              <a:ea typeface="Tahoma" pitchFamily="34" charset="0"/>
              <a:cs typeface="Tahoma" pitchFamily="34" charset="0"/>
            </a:endParaRPr>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14</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726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726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67267">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672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77240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7.2.2 Statistical design</a:t>
            </a:r>
            <a:br>
              <a:rPr lang="en-IN" sz="2100" b="1" dirty="0" smtClean="0">
                <a:latin typeface="Arial" pitchFamily="34" charset="0"/>
                <a:cs typeface="Arial" pitchFamily="34" charset="0"/>
              </a:rPr>
            </a:br>
            <a:r>
              <a:rPr lang="en-IN" sz="2100" b="1" dirty="0" smtClean="0">
                <a:solidFill>
                  <a:srgbClr val="0000FF"/>
                </a:solidFill>
                <a:latin typeface="Arial" pitchFamily="34" charset="0"/>
                <a:cs typeface="Arial" pitchFamily="34" charset="0"/>
              </a:rPr>
              <a:t> (Old standard clause 4.4.4) </a:t>
            </a:r>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980728"/>
            <a:ext cx="7772400" cy="5112568"/>
          </a:xfrm>
          <a:solidFill>
            <a:schemeClr val="bg1"/>
          </a:solidFill>
          <a:ln w="28575">
            <a:solidFill>
              <a:schemeClr val="tx1"/>
            </a:solidFill>
          </a:ln>
        </p:spPr>
        <p:txBody>
          <a:bodyPr>
            <a:noAutofit/>
          </a:bodyPr>
          <a:lstStyle/>
          <a:p>
            <a:pPr marL="442913" indent="-442913">
              <a:lnSpc>
                <a:spcPct val="120000"/>
              </a:lnSpc>
              <a:buFont typeface="Wingdings" pitchFamily="2" charset="2"/>
              <a:buChar char="ü"/>
            </a:pPr>
            <a:r>
              <a:rPr lang="en-US" altLang="en-US" sz="2200" b="1" dirty="0" smtClean="0">
                <a:latin typeface="Arial" pitchFamily="34" charset="0"/>
                <a:cs typeface="Arial" pitchFamily="34" charset="0"/>
              </a:rPr>
              <a:t>New standard has sub clauses from 7.2.2.1 to 7.2.2.3</a:t>
            </a:r>
          </a:p>
          <a:p>
            <a:pPr marL="442913" indent="-442913">
              <a:lnSpc>
                <a:spcPct val="120000"/>
              </a:lnSpc>
              <a:buNone/>
            </a:pPr>
            <a:endParaRPr lang="en-US" altLang="en-US" sz="1100" b="1" dirty="0" smtClean="0">
              <a:latin typeface="Arial" pitchFamily="34" charset="0"/>
              <a:cs typeface="Arial" pitchFamily="34" charset="0"/>
            </a:endParaRPr>
          </a:p>
          <a:p>
            <a:pPr marL="442913" indent="-442913">
              <a:lnSpc>
                <a:spcPct val="120000"/>
              </a:lnSpc>
              <a:buFont typeface="Wingdings" pitchFamily="2" charset="2"/>
              <a:buChar char="ü"/>
            </a:pPr>
            <a:r>
              <a:rPr lang="en-US" altLang="en-US" sz="2200" b="1" u="sng" dirty="0" smtClean="0">
                <a:solidFill>
                  <a:srgbClr val="FF0000"/>
                </a:solidFill>
                <a:latin typeface="Arial" pitchFamily="34" charset="0"/>
                <a:cs typeface="Arial" pitchFamily="34" charset="0"/>
              </a:rPr>
              <a:t>Under 7.2.2.3 following 2 sub clauses added</a:t>
            </a:r>
            <a:r>
              <a:rPr lang="en-US" altLang="en-US" sz="2200" b="1" dirty="0" smtClean="0">
                <a:latin typeface="Arial" pitchFamily="34" charset="0"/>
                <a:cs typeface="Arial" pitchFamily="34" charset="0"/>
              </a:rPr>
              <a:t>:</a:t>
            </a:r>
          </a:p>
          <a:p>
            <a:pPr marL="900113" lvl="0" indent="-442913" algn="just" defTabSz="900113">
              <a:buNone/>
            </a:pPr>
            <a:r>
              <a:rPr lang="en-US" sz="2400" b="1" dirty="0" smtClean="0">
                <a:latin typeface="Arial" pitchFamily="34" charset="0"/>
                <a:cs typeface="Arial" pitchFamily="34" charset="0"/>
              </a:rPr>
              <a:t>(f)  the procedures to be used to </a:t>
            </a:r>
            <a:r>
              <a:rPr lang="en-US" sz="2400" b="1" dirty="0" smtClean="0">
                <a:solidFill>
                  <a:srgbClr val="0000FF"/>
                </a:solidFill>
                <a:latin typeface="Arial" pitchFamily="34" charset="0"/>
                <a:cs typeface="Arial" pitchFamily="34" charset="0"/>
              </a:rPr>
              <a:t>treat participant results from different measurement or test methods which are not technically equivalent</a:t>
            </a:r>
            <a:r>
              <a:rPr lang="en-US" sz="2400" b="1" dirty="0" smtClean="0">
                <a:latin typeface="Arial" pitchFamily="34" charset="0"/>
                <a:cs typeface="Arial" pitchFamily="34" charset="0"/>
              </a:rPr>
              <a:t>, where permitted by the PT scheme;</a:t>
            </a:r>
          </a:p>
          <a:p>
            <a:pPr marL="800100" lvl="0" algn="just" defTabSz="803275">
              <a:buNone/>
            </a:pPr>
            <a:endParaRPr lang="en-IN" sz="2400" b="1" dirty="0" smtClean="0">
              <a:latin typeface="Arial" pitchFamily="34" charset="0"/>
              <a:cs typeface="Arial" pitchFamily="34" charset="0"/>
            </a:endParaRPr>
          </a:p>
          <a:p>
            <a:pPr marL="900113" indent="-442913" algn="just" defTabSz="803275">
              <a:buNone/>
            </a:pPr>
            <a:r>
              <a:rPr lang="en-US" sz="2400" b="1" dirty="0" smtClean="0">
                <a:latin typeface="Arial" pitchFamily="34" charset="0"/>
                <a:cs typeface="Arial" pitchFamily="34" charset="0"/>
              </a:rPr>
              <a:t>(g) whether the </a:t>
            </a:r>
            <a:r>
              <a:rPr lang="en-US" sz="2400" b="1" dirty="0" smtClean="0">
                <a:solidFill>
                  <a:srgbClr val="0000FF"/>
                </a:solidFill>
                <a:latin typeface="Arial" pitchFamily="34" charset="0"/>
                <a:cs typeface="Arial" pitchFamily="34" charset="0"/>
              </a:rPr>
              <a:t>measurement uncertainty of participant results </a:t>
            </a:r>
            <a:r>
              <a:rPr lang="en-US" sz="2400" b="1" dirty="0" smtClean="0">
                <a:latin typeface="Arial" pitchFamily="34" charset="0"/>
                <a:cs typeface="Arial" pitchFamily="34" charset="0"/>
              </a:rPr>
              <a:t>shall be reported and </a:t>
            </a:r>
            <a:r>
              <a:rPr lang="en-US" sz="2400" b="1" dirty="0" smtClean="0">
                <a:solidFill>
                  <a:srgbClr val="0000FF"/>
                </a:solidFill>
                <a:latin typeface="Arial" pitchFamily="34" charset="0"/>
                <a:cs typeface="Arial" pitchFamily="34" charset="0"/>
              </a:rPr>
              <a:t>how it will be used to evaluate the participant's performance;</a:t>
            </a:r>
            <a:endParaRPr lang="en-US" altLang="en-US" sz="2200" b="1" dirty="0" smtClean="0">
              <a:solidFill>
                <a:srgbClr val="0000FF"/>
              </a:solidFill>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15</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72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72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77240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7.2.3 Determination of assigned value</a:t>
            </a:r>
            <a:br>
              <a:rPr lang="en-IN" sz="2100" b="1" dirty="0" smtClean="0">
                <a:latin typeface="Arial" pitchFamily="34" charset="0"/>
                <a:cs typeface="Arial" pitchFamily="34" charset="0"/>
              </a:rPr>
            </a:br>
            <a:r>
              <a:rPr lang="en-IN" sz="2100" b="1" dirty="0" smtClean="0">
                <a:solidFill>
                  <a:srgbClr val="0000FF"/>
                </a:solidFill>
                <a:latin typeface="Arial" pitchFamily="34" charset="0"/>
                <a:cs typeface="Arial" pitchFamily="34" charset="0"/>
              </a:rPr>
              <a:t> (Old standard clause 4.4.5) </a:t>
            </a:r>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980728"/>
            <a:ext cx="7772400" cy="5112568"/>
          </a:xfrm>
          <a:solidFill>
            <a:schemeClr val="bg1"/>
          </a:solidFill>
          <a:ln w="28575">
            <a:solidFill>
              <a:schemeClr val="tx1"/>
            </a:solidFill>
          </a:ln>
        </p:spPr>
        <p:txBody>
          <a:bodyPr>
            <a:noAutofit/>
          </a:bodyPr>
          <a:lstStyle/>
          <a:p>
            <a:pPr marL="442913" indent="-442913">
              <a:lnSpc>
                <a:spcPct val="120000"/>
              </a:lnSpc>
              <a:buFont typeface="Wingdings" pitchFamily="2" charset="2"/>
              <a:buChar char="ü"/>
            </a:pPr>
            <a:r>
              <a:rPr lang="en-US" altLang="en-US" sz="2200" b="1" dirty="0" smtClean="0">
                <a:latin typeface="Arial" pitchFamily="34" charset="0"/>
                <a:cs typeface="Arial" pitchFamily="34" charset="0"/>
              </a:rPr>
              <a:t>New standard has sub clauses from 7.2.3.1 to 7.2.3.5</a:t>
            </a:r>
          </a:p>
          <a:p>
            <a:pPr marL="442913" indent="-442913">
              <a:lnSpc>
                <a:spcPct val="120000"/>
              </a:lnSpc>
              <a:buNone/>
            </a:pPr>
            <a:endParaRPr lang="en-US" altLang="en-US" sz="1100" b="1" dirty="0" smtClean="0">
              <a:latin typeface="Arial" pitchFamily="34" charset="0"/>
              <a:cs typeface="Arial" pitchFamily="34" charset="0"/>
            </a:endParaRPr>
          </a:p>
          <a:p>
            <a:pPr marL="442913" indent="-442913">
              <a:lnSpc>
                <a:spcPct val="120000"/>
              </a:lnSpc>
              <a:buFont typeface="Wingdings" pitchFamily="2" charset="2"/>
              <a:buChar char="ü"/>
            </a:pPr>
            <a:r>
              <a:rPr lang="en-US" altLang="en-US" sz="2200" b="1" u="sng" dirty="0" smtClean="0">
                <a:solidFill>
                  <a:srgbClr val="FF0000"/>
                </a:solidFill>
                <a:latin typeface="Arial" pitchFamily="34" charset="0"/>
                <a:cs typeface="Arial" pitchFamily="34" charset="0"/>
              </a:rPr>
              <a:t>Under 7.2.3.1 following change is made</a:t>
            </a:r>
            <a:r>
              <a:rPr lang="en-US" altLang="en-US" sz="2200" b="1" dirty="0" smtClean="0">
                <a:latin typeface="Arial" pitchFamily="34" charset="0"/>
                <a:cs typeface="Arial" pitchFamily="34" charset="0"/>
              </a:rPr>
              <a:t>:</a:t>
            </a:r>
          </a:p>
          <a:p>
            <a:pPr marL="900113" lvl="0" indent="-442913" algn="just" defTabSz="900113">
              <a:buNone/>
            </a:pPr>
            <a:endParaRPr lang="en-US" altLang="en-US" sz="1050" b="1" dirty="0" smtClean="0">
              <a:solidFill>
                <a:srgbClr val="0000FF"/>
              </a:solidFill>
              <a:latin typeface="Arial" pitchFamily="34" charset="0"/>
              <a:cs typeface="Arial" pitchFamily="34" charset="0"/>
            </a:endParaRPr>
          </a:p>
          <a:p>
            <a:pPr marL="442913" indent="14288" algn="just" defTabSz="900113">
              <a:lnSpc>
                <a:spcPts val="3400"/>
              </a:lnSpc>
              <a:buNone/>
            </a:pPr>
            <a:r>
              <a:rPr lang="en-US" sz="2400" b="1" dirty="0" smtClean="0">
                <a:solidFill>
                  <a:srgbClr val="0000FF"/>
                </a:solidFill>
                <a:latin typeface="Arial" pitchFamily="34" charset="0"/>
                <a:cs typeface="Arial" pitchFamily="34" charset="0"/>
              </a:rPr>
              <a:t>Where applicable, </a:t>
            </a:r>
            <a:r>
              <a:rPr lang="en-US" sz="2400" b="1" dirty="0" smtClean="0">
                <a:latin typeface="Arial" pitchFamily="34" charset="0"/>
                <a:cs typeface="Arial" pitchFamily="34" charset="0"/>
              </a:rPr>
              <a:t>procedure (for determination of assigned value) shall take into account the metrological traceability and uncertainty required to demonstrate that the PT scheme is fit for its purpose. </a:t>
            </a:r>
            <a:r>
              <a:rPr lang="en-US" sz="2400" b="1" dirty="0" smtClean="0">
                <a:solidFill>
                  <a:srgbClr val="0000FF"/>
                </a:solidFill>
                <a:latin typeface="Arial" pitchFamily="34" charset="0"/>
                <a:cs typeface="Arial" pitchFamily="34" charset="0"/>
              </a:rPr>
              <a:t>“Where applicable” </a:t>
            </a:r>
            <a:r>
              <a:rPr lang="en-US" sz="2400" b="1" dirty="0" smtClean="0">
                <a:latin typeface="Arial" pitchFamily="34" charset="0"/>
                <a:cs typeface="Arial" pitchFamily="34" charset="0"/>
              </a:rPr>
              <a:t>is added now.</a:t>
            </a:r>
            <a:endParaRPr lang="en-IN" sz="2400" b="1" dirty="0" smtClean="0">
              <a:latin typeface="Arial" pitchFamily="34" charset="0"/>
              <a:cs typeface="Arial" pitchFamily="34" charset="0"/>
            </a:endParaRPr>
          </a:p>
          <a:p>
            <a:pPr marL="900113" lvl="0" indent="-442913" algn="just" defTabSz="900113">
              <a:buNone/>
            </a:pPr>
            <a:endParaRPr lang="en-US" altLang="en-US" sz="2200" b="1" dirty="0" smtClean="0">
              <a:solidFill>
                <a:srgbClr val="0000FF"/>
              </a:solidFill>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16</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77240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7.3.1 Production of PT items</a:t>
            </a:r>
            <a:br>
              <a:rPr lang="en-IN" sz="2100" b="1" dirty="0" smtClean="0">
                <a:latin typeface="Arial" pitchFamily="34" charset="0"/>
                <a:cs typeface="Arial" pitchFamily="34" charset="0"/>
              </a:rPr>
            </a:br>
            <a:r>
              <a:rPr lang="en-IN" sz="2100" b="1" dirty="0" smtClean="0">
                <a:solidFill>
                  <a:srgbClr val="0000FF"/>
                </a:solidFill>
                <a:latin typeface="Arial" pitchFamily="34" charset="0"/>
                <a:cs typeface="Arial" pitchFamily="34" charset="0"/>
              </a:rPr>
              <a:t> (Old standard clause 4.4.2) </a:t>
            </a:r>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980728"/>
            <a:ext cx="7772400" cy="5112568"/>
          </a:xfrm>
          <a:solidFill>
            <a:schemeClr val="bg1"/>
          </a:solidFill>
          <a:ln w="28575">
            <a:solidFill>
              <a:schemeClr val="tx1"/>
            </a:solidFill>
          </a:ln>
        </p:spPr>
        <p:txBody>
          <a:bodyPr>
            <a:noAutofit/>
          </a:bodyPr>
          <a:lstStyle/>
          <a:p>
            <a:pPr marL="442913" indent="-442913">
              <a:lnSpc>
                <a:spcPct val="120000"/>
              </a:lnSpc>
              <a:buFont typeface="Wingdings" pitchFamily="2" charset="2"/>
              <a:buChar char="ü"/>
            </a:pPr>
            <a:r>
              <a:rPr lang="en-US" altLang="en-US" sz="2200" b="1" dirty="0" smtClean="0">
                <a:latin typeface="Arial" pitchFamily="34" charset="0"/>
                <a:cs typeface="Arial" pitchFamily="34" charset="0"/>
              </a:rPr>
              <a:t>New standard has sub clauses from 7.3.1.1 to 7.3.1.3</a:t>
            </a:r>
          </a:p>
          <a:p>
            <a:pPr marL="442913" indent="-442913">
              <a:lnSpc>
                <a:spcPct val="120000"/>
              </a:lnSpc>
              <a:buNone/>
            </a:pPr>
            <a:endParaRPr lang="en-US" altLang="en-US" sz="1100" b="1" dirty="0" smtClean="0">
              <a:latin typeface="Arial" pitchFamily="34" charset="0"/>
              <a:cs typeface="Arial" pitchFamily="34" charset="0"/>
            </a:endParaRPr>
          </a:p>
          <a:p>
            <a:pPr marL="442913" indent="-442913">
              <a:lnSpc>
                <a:spcPct val="120000"/>
              </a:lnSpc>
              <a:buFont typeface="Wingdings" pitchFamily="2" charset="2"/>
              <a:buChar char="ü"/>
            </a:pPr>
            <a:r>
              <a:rPr lang="en-US" altLang="en-US" sz="2200" b="1" u="sng" dirty="0" smtClean="0">
                <a:solidFill>
                  <a:srgbClr val="FF0000"/>
                </a:solidFill>
                <a:latin typeface="Arial" pitchFamily="34" charset="0"/>
                <a:cs typeface="Arial" pitchFamily="34" charset="0"/>
              </a:rPr>
              <a:t>Change </a:t>
            </a:r>
            <a:r>
              <a:rPr lang="en-US" altLang="en-US" sz="2200" b="1" dirty="0" smtClean="0">
                <a:latin typeface="Arial" pitchFamily="34" charset="0"/>
                <a:cs typeface="Arial" pitchFamily="34" charset="0"/>
              </a:rPr>
              <a:t>:</a:t>
            </a:r>
          </a:p>
          <a:p>
            <a:pPr marL="457200" indent="-457200" algn="just">
              <a:lnSpc>
                <a:spcPct val="120000"/>
              </a:lnSpc>
              <a:buFont typeface="+mj-lt"/>
              <a:buAutoNum type="alphaLcParenR"/>
            </a:pPr>
            <a:r>
              <a:rPr lang="en-IN" sz="2400" b="1" dirty="0" smtClean="0">
                <a:latin typeface="Arial" pitchFamily="34" charset="0"/>
                <a:cs typeface="Arial" pitchFamily="34" charset="0"/>
              </a:rPr>
              <a:t>Old 17043 standard clause 4.4.3 regarding  use of </a:t>
            </a:r>
            <a:r>
              <a:rPr lang="en-IN" sz="2400" b="1" dirty="0" smtClean="0">
                <a:solidFill>
                  <a:srgbClr val="0000FF"/>
                </a:solidFill>
                <a:latin typeface="Arial" pitchFamily="34" charset="0"/>
                <a:cs typeface="Arial" pitchFamily="34" charset="0"/>
              </a:rPr>
              <a:t>PT items matching with items &amp; materials encountered in routine testing</a:t>
            </a:r>
            <a:r>
              <a:rPr lang="en-IN" sz="2400" b="1" dirty="0" smtClean="0">
                <a:latin typeface="Arial" pitchFamily="34" charset="0"/>
                <a:cs typeface="Arial" pitchFamily="34" charset="0"/>
              </a:rPr>
              <a:t> is </a:t>
            </a:r>
            <a:r>
              <a:rPr lang="en-IN" sz="2400" b="1" u="sng" dirty="0" smtClean="0">
                <a:latin typeface="Arial" pitchFamily="34" charset="0"/>
                <a:cs typeface="Arial" pitchFamily="34" charset="0"/>
              </a:rPr>
              <a:t>given as a note </a:t>
            </a:r>
            <a:r>
              <a:rPr lang="en-IN" sz="2400" b="1" dirty="0" smtClean="0">
                <a:latin typeface="Arial" pitchFamily="34" charset="0"/>
                <a:cs typeface="Arial" pitchFamily="34" charset="0"/>
              </a:rPr>
              <a:t>under clause 7.3.1.2 of the new 17043 standard</a:t>
            </a:r>
          </a:p>
          <a:p>
            <a:pPr marL="457200" indent="-457200" algn="just">
              <a:lnSpc>
                <a:spcPct val="120000"/>
              </a:lnSpc>
              <a:buNone/>
            </a:pPr>
            <a:endParaRPr lang="en-IN" sz="1100" b="1" dirty="0" smtClean="0">
              <a:latin typeface="Arial" pitchFamily="34" charset="0"/>
              <a:cs typeface="Arial" pitchFamily="34" charset="0"/>
            </a:endParaRPr>
          </a:p>
          <a:p>
            <a:pPr marL="457200" indent="-457200" algn="just">
              <a:lnSpc>
                <a:spcPct val="120000"/>
              </a:lnSpc>
              <a:buNone/>
            </a:pPr>
            <a:r>
              <a:rPr lang="en-IN" sz="2400" b="1" dirty="0" smtClean="0">
                <a:latin typeface="Arial" pitchFamily="34" charset="0"/>
                <a:cs typeface="Arial" pitchFamily="34" charset="0"/>
              </a:rPr>
              <a:t>b)	Minor additions in clause 7.3.1.3 regarding </a:t>
            </a:r>
            <a:r>
              <a:rPr lang="en-IN" sz="2400" b="1" dirty="0" smtClean="0">
                <a:solidFill>
                  <a:srgbClr val="0000FF"/>
                </a:solidFill>
                <a:latin typeface="Arial" pitchFamily="34" charset="0"/>
                <a:cs typeface="Arial" pitchFamily="34" charset="0"/>
              </a:rPr>
              <a:t>preparation and manipulation of PT items by participants</a:t>
            </a:r>
            <a:r>
              <a:rPr lang="en-IN" sz="2400" b="1" dirty="0" smtClean="0">
                <a:latin typeface="Arial" pitchFamily="34" charset="0"/>
                <a:cs typeface="Arial" pitchFamily="34" charset="0"/>
              </a:rPr>
              <a:t> - handling, storage, environmental conditions  where applicable  </a:t>
            </a:r>
          </a:p>
          <a:p>
            <a:pPr marL="900113" lvl="0" indent="-442913" algn="just" defTabSz="900113">
              <a:buNone/>
            </a:pPr>
            <a:endParaRPr lang="en-US" altLang="en-US" sz="2200" b="1" dirty="0" smtClean="0">
              <a:solidFill>
                <a:srgbClr val="0000FF"/>
              </a:solidFill>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17</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72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72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77240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7.3.2 Homogeneity &amp; stability assessment of PT items </a:t>
            </a:r>
            <a:r>
              <a:rPr lang="en-IN" sz="2100" b="1" dirty="0" smtClean="0">
                <a:solidFill>
                  <a:srgbClr val="0000FF"/>
                </a:solidFill>
                <a:latin typeface="Arial" pitchFamily="34" charset="0"/>
                <a:cs typeface="Arial" pitchFamily="34" charset="0"/>
              </a:rPr>
              <a:t> (Old standard clause 4.4.3) </a:t>
            </a:r>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980728"/>
            <a:ext cx="7772400" cy="5256584"/>
          </a:xfrm>
          <a:solidFill>
            <a:schemeClr val="bg1"/>
          </a:solidFill>
          <a:ln w="28575">
            <a:solidFill>
              <a:schemeClr val="tx1"/>
            </a:solidFill>
          </a:ln>
        </p:spPr>
        <p:txBody>
          <a:bodyPr>
            <a:noAutofit/>
          </a:bodyPr>
          <a:lstStyle/>
          <a:p>
            <a:pPr marL="442913" indent="-442913">
              <a:lnSpc>
                <a:spcPct val="110000"/>
              </a:lnSpc>
              <a:buFont typeface="Wingdings" pitchFamily="2" charset="2"/>
              <a:buChar char="ü"/>
            </a:pPr>
            <a:r>
              <a:rPr lang="en-US" altLang="en-US" sz="2200" b="1" dirty="0" smtClean="0">
                <a:latin typeface="Arial" pitchFamily="34" charset="0"/>
                <a:cs typeface="Arial" pitchFamily="34" charset="0"/>
              </a:rPr>
              <a:t>New standard has sub clauses from 7.3.2.1 to 7.3.2.6</a:t>
            </a:r>
          </a:p>
          <a:p>
            <a:pPr marL="442913" indent="-442913">
              <a:lnSpc>
                <a:spcPct val="110000"/>
              </a:lnSpc>
              <a:buNone/>
            </a:pPr>
            <a:endParaRPr lang="en-US" altLang="en-US" sz="500" b="1" dirty="0" smtClean="0">
              <a:latin typeface="Arial" pitchFamily="34" charset="0"/>
              <a:cs typeface="Arial" pitchFamily="34" charset="0"/>
            </a:endParaRPr>
          </a:p>
          <a:p>
            <a:pPr marL="442913" indent="-442913">
              <a:lnSpc>
                <a:spcPct val="110000"/>
              </a:lnSpc>
              <a:buNone/>
            </a:pPr>
            <a:r>
              <a:rPr lang="en-US" altLang="en-US" sz="2400" b="1" dirty="0" smtClean="0">
                <a:solidFill>
                  <a:srgbClr val="FF0000"/>
                </a:solidFill>
                <a:latin typeface="Arial" pitchFamily="34" charset="0"/>
                <a:cs typeface="Arial" pitchFamily="34" charset="0"/>
              </a:rPr>
              <a:t>(</a:t>
            </a:r>
            <a:r>
              <a:rPr lang="en-US" altLang="en-US" sz="2400" b="1" dirty="0" err="1" smtClean="0">
                <a:solidFill>
                  <a:srgbClr val="FF0000"/>
                </a:solidFill>
                <a:latin typeface="Arial" pitchFamily="34" charset="0"/>
                <a:cs typeface="Arial" pitchFamily="34" charset="0"/>
              </a:rPr>
              <a:t>i</a:t>
            </a:r>
            <a:r>
              <a:rPr lang="en-US" altLang="en-US" sz="2400" b="1" dirty="0" smtClean="0">
                <a:solidFill>
                  <a:srgbClr val="FF0000"/>
                </a:solidFill>
                <a:latin typeface="Arial" pitchFamily="34" charset="0"/>
                <a:cs typeface="Arial" pitchFamily="34" charset="0"/>
              </a:rPr>
              <a:t>)	</a:t>
            </a:r>
            <a:r>
              <a:rPr lang="en-US" altLang="en-US" sz="2400" b="1" u="sng" dirty="0" smtClean="0">
                <a:solidFill>
                  <a:srgbClr val="FF0000"/>
                </a:solidFill>
                <a:latin typeface="Arial" pitchFamily="34" charset="0"/>
                <a:cs typeface="Arial" pitchFamily="34" charset="0"/>
              </a:rPr>
              <a:t>Additions</a:t>
            </a:r>
            <a:r>
              <a:rPr lang="en-US" altLang="en-US" sz="2400" b="1" dirty="0" smtClean="0">
                <a:latin typeface="Arial" pitchFamily="34" charset="0"/>
                <a:cs typeface="Arial" pitchFamily="34" charset="0"/>
              </a:rPr>
              <a:t>:</a:t>
            </a:r>
          </a:p>
          <a:p>
            <a:pPr marL="442913" indent="-442913" algn="just">
              <a:lnSpc>
                <a:spcPct val="110000"/>
              </a:lnSpc>
              <a:buFont typeface="+mj-lt"/>
              <a:buAutoNum type="alphaLcParenR"/>
            </a:pPr>
            <a:r>
              <a:rPr lang="en-IN" sz="2200" b="1" dirty="0" smtClean="0">
                <a:latin typeface="Arial" pitchFamily="34" charset="0"/>
                <a:cs typeface="Arial" pitchFamily="34" charset="0"/>
              </a:rPr>
              <a:t>Note 2 under 7.3.2.3 : </a:t>
            </a:r>
            <a:r>
              <a:rPr lang="en-US" sz="2200" b="1" dirty="0" smtClean="0">
                <a:solidFill>
                  <a:srgbClr val="0000FF"/>
                </a:solidFill>
                <a:latin typeface="Arial" pitchFamily="34" charset="0"/>
                <a:cs typeface="Arial" pitchFamily="34" charset="0"/>
              </a:rPr>
              <a:t>Different approaches for the assessment of homogeneity and stability</a:t>
            </a:r>
            <a:r>
              <a:rPr lang="en-US" sz="2200" b="1" dirty="0" smtClean="0">
                <a:latin typeface="Arial" pitchFamily="34" charset="0"/>
                <a:cs typeface="Arial" pitchFamily="34" charset="0"/>
              </a:rPr>
              <a:t>, including situations </a:t>
            </a:r>
            <a:r>
              <a:rPr lang="en-US" sz="2200" b="1" dirty="0" smtClean="0">
                <a:solidFill>
                  <a:srgbClr val="0000FF"/>
                </a:solidFill>
                <a:latin typeface="Arial" pitchFamily="34" charset="0"/>
                <a:cs typeface="Arial" pitchFamily="34" charset="0"/>
              </a:rPr>
              <a:t>where experimental study is not feasible</a:t>
            </a:r>
            <a:r>
              <a:rPr lang="en-US" sz="2200" b="1" dirty="0" smtClean="0">
                <a:latin typeface="Arial" pitchFamily="34" charset="0"/>
                <a:cs typeface="Arial" pitchFamily="34" charset="0"/>
              </a:rPr>
              <a:t>, are described in Annex B of this document, in ISO 13528 and in ISO Guide 35.</a:t>
            </a:r>
          </a:p>
          <a:p>
            <a:pPr marL="442913" indent="-442913" algn="just">
              <a:lnSpc>
                <a:spcPct val="110000"/>
              </a:lnSpc>
              <a:buFont typeface="+mj-lt"/>
              <a:buAutoNum type="alphaLcParenR"/>
            </a:pPr>
            <a:endParaRPr lang="en-US" sz="1100" b="1" dirty="0" smtClean="0">
              <a:latin typeface="Arial" pitchFamily="34" charset="0"/>
              <a:cs typeface="Arial" pitchFamily="34" charset="0"/>
            </a:endParaRPr>
          </a:p>
          <a:p>
            <a:pPr marL="442913" indent="-442913" algn="just">
              <a:lnSpc>
                <a:spcPct val="110000"/>
              </a:lnSpc>
              <a:buFont typeface="+mj-lt"/>
              <a:buAutoNum type="alphaLcParenR"/>
            </a:pPr>
            <a:r>
              <a:rPr lang="en-US" sz="2200" b="1" dirty="0" smtClean="0">
                <a:latin typeface="Arial" pitchFamily="34" charset="0"/>
                <a:cs typeface="Arial" pitchFamily="34" charset="0"/>
              </a:rPr>
              <a:t>Ne</a:t>
            </a:r>
            <a:r>
              <a:rPr lang="en-IN" sz="2200" b="1" dirty="0" smtClean="0">
                <a:latin typeface="Arial" pitchFamily="34" charset="0"/>
                <a:cs typeface="Arial" pitchFamily="34" charset="0"/>
              </a:rPr>
              <a:t>w clause 7.3.2.4:  </a:t>
            </a:r>
            <a:r>
              <a:rPr lang="en-US" sz="2200" b="1" dirty="0" smtClean="0">
                <a:latin typeface="Arial" pitchFamily="34" charset="0"/>
                <a:cs typeface="Arial" pitchFamily="34" charset="0"/>
              </a:rPr>
              <a:t>Where experimental evidence is needed to assess homogeneity or stability of the PT item (or both), the PT provider shall </a:t>
            </a:r>
            <a:r>
              <a:rPr lang="en-US" sz="2200" b="1" dirty="0" smtClean="0">
                <a:solidFill>
                  <a:srgbClr val="0000FF"/>
                </a:solidFill>
                <a:latin typeface="Arial" pitchFamily="34" charset="0"/>
                <a:cs typeface="Arial" pitchFamily="34" charset="0"/>
              </a:rPr>
              <a:t>use appropriate methods to assess the homogeneity and stability of the PT item</a:t>
            </a:r>
            <a:r>
              <a:rPr lang="en-US" sz="2200" b="1" dirty="0" smtClean="0">
                <a:latin typeface="Arial" pitchFamily="34" charset="0"/>
                <a:cs typeface="Arial" pitchFamily="34" charset="0"/>
              </a:rPr>
              <a:t>.</a:t>
            </a:r>
          </a:p>
          <a:p>
            <a:pPr marL="0" indent="0" algn="just">
              <a:lnSpc>
                <a:spcPct val="110000"/>
              </a:lnSpc>
              <a:buNone/>
            </a:pPr>
            <a:endParaRPr lang="en-IN" sz="600" b="1" dirty="0" smtClean="0">
              <a:latin typeface="Arial" pitchFamily="34" charset="0"/>
              <a:cs typeface="Arial" pitchFamily="34" charset="0"/>
            </a:endParaRPr>
          </a:p>
          <a:p>
            <a:pPr marL="457200" indent="-457200" algn="just">
              <a:lnSpc>
                <a:spcPct val="110000"/>
              </a:lnSpc>
              <a:buNone/>
            </a:pPr>
            <a:endParaRPr lang="en-US" altLang="en-US" sz="2000" b="1" dirty="0" smtClean="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18</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72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72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77240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7.3.2 Homogeneity &amp; stability assessment of PT items </a:t>
            </a:r>
            <a:r>
              <a:rPr lang="en-IN" sz="2100" b="1" dirty="0" smtClean="0">
                <a:solidFill>
                  <a:srgbClr val="0000FF"/>
                </a:solidFill>
                <a:latin typeface="Arial" pitchFamily="34" charset="0"/>
                <a:cs typeface="Arial" pitchFamily="34" charset="0"/>
              </a:rPr>
              <a:t> (Old standard clause 4.4.3) </a:t>
            </a:r>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980728"/>
            <a:ext cx="7772400" cy="4896544"/>
          </a:xfrm>
          <a:solidFill>
            <a:schemeClr val="bg1"/>
          </a:solidFill>
          <a:ln w="28575">
            <a:solidFill>
              <a:schemeClr val="tx1"/>
            </a:solidFill>
          </a:ln>
        </p:spPr>
        <p:txBody>
          <a:bodyPr>
            <a:noAutofit/>
          </a:bodyPr>
          <a:lstStyle/>
          <a:p>
            <a:pPr marL="442913" indent="-442913">
              <a:lnSpc>
                <a:spcPct val="110000"/>
              </a:lnSpc>
              <a:buNone/>
            </a:pPr>
            <a:endParaRPr lang="en-US" altLang="en-US" sz="500" b="1" dirty="0" smtClean="0">
              <a:latin typeface="Tahoma" pitchFamily="34" charset="0"/>
              <a:ea typeface="Tahoma" pitchFamily="34" charset="0"/>
              <a:cs typeface="Tahoma" pitchFamily="34" charset="0"/>
            </a:endParaRPr>
          </a:p>
          <a:p>
            <a:pPr marL="457200" indent="-457200" algn="just">
              <a:lnSpc>
                <a:spcPct val="110000"/>
              </a:lnSpc>
              <a:buNone/>
            </a:pPr>
            <a:r>
              <a:rPr lang="en-IN" sz="2400" b="1" dirty="0" smtClean="0">
                <a:solidFill>
                  <a:srgbClr val="FF0000"/>
                </a:solidFill>
                <a:latin typeface="Tahoma" pitchFamily="34" charset="0"/>
                <a:ea typeface="Tahoma" pitchFamily="34" charset="0"/>
                <a:cs typeface="Tahoma" pitchFamily="34" charset="0"/>
              </a:rPr>
              <a:t>(ii) </a:t>
            </a:r>
            <a:r>
              <a:rPr lang="en-IN" sz="2400" b="1" u="sng" dirty="0" smtClean="0">
                <a:solidFill>
                  <a:srgbClr val="FF0000"/>
                </a:solidFill>
                <a:latin typeface="Tahoma" pitchFamily="34" charset="0"/>
                <a:ea typeface="Tahoma" pitchFamily="34" charset="0"/>
                <a:cs typeface="Tahoma" pitchFamily="34" charset="0"/>
              </a:rPr>
              <a:t>Deletion</a:t>
            </a:r>
            <a:r>
              <a:rPr lang="en-IN" sz="2400" b="1" dirty="0" smtClean="0">
                <a:solidFill>
                  <a:srgbClr val="FF0000"/>
                </a:solidFill>
                <a:latin typeface="Tahoma" pitchFamily="34" charset="0"/>
                <a:ea typeface="Tahoma" pitchFamily="34" charset="0"/>
                <a:cs typeface="Tahoma" pitchFamily="34" charset="0"/>
              </a:rPr>
              <a:t>:</a:t>
            </a:r>
          </a:p>
          <a:p>
            <a:pPr marL="457200" indent="-457200" algn="just">
              <a:lnSpc>
                <a:spcPct val="110000"/>
              </a:lnSpc>
              <a:buNone/>
            </a:pPr>
            <a:endParaRPr lang="en-IN" sz="400" b="1" dirty="0" smtClean="0">
              <a:solidFill>
                <a:srgbClr val="FF0000"/>
              </a:solidFill>
              <a:latin typeface="Tahoma" pitchFamily="34" charset="0"/>
              <a:ea typeface="Tahoma" pitchFamily="34" charset="0"/>
              <a:cs typeface="Tahoma" pitchFamily="34" charset="0"/>
            </a:endParaRPr>
          </a:p>
          <a:p>
            <a:pPr marL="0" lvl="0" indent="14288" algn="just" defTabSz="900113">
              <a:lnSpc>
                <a:spcPct val="110000"/>
              </a:lnSpc>
              <a:buNone/>
            </a:pPr>
            <a:r>
              <a:rPr lang="en-US" altLang="en-US" sz="2400" b="1" dirty="0" smtClean="0">
                <a:latin typeface="Tahoma" pitchFamily="34" charset="0"/>
                <a:ea typeface="Tahoma" pitchFamily="34" charset="0"/>
                <a:cs typeface="Tahoma" pitchFamily="34" charset="0"/>
              </a:rPr>
              <a:t>Note 2 under old </a:t>
            </a:r>
            <a:r>
              <a:rPr lang="en-IN" sz="2400" b="1" dirty="0" smtClean="0">
                <a:latin typeface="Arial" pitchFamily="34" charset="0"/>
                <a:cs typeface="Arial" pitchFamily="34" charset="0"/>
              </a:rPr>
              <a:t>17043 </a:t>
            </a:r>
            <a:r>
              <a:rPr lang="en-US" altLang="en-US" sz="2400" b="1" dirty="0" smtClean="0">
                <a:latin typeface="Tahoma" pitchFamily="34" charset="0"/>
                <a:ea typeface="Tahoma" pitchFamily="34" charset="0"/>
                <a:cs typeface="Tahoma" pitchFamily="34" charset="0"/>
              </a:rPr>
              <a:t>std. clause 4.4.3.3 regarding </a:t>
            </a:r>
            <a:r>
              <a:rPr lang="en-US" altLang="en-US" sz="2400" b="1" dirty="0" smtClean="0">
                <a:solidFill>
                  <a:srgbClr val="0000FF"/>
                </a:solidFill>
                <a:latin typeface="Tahoma" pitchFamily="34" charset="0"/>
                <a:ea typeface="Tahoma" pitchFamily="34" charset="0"/>
                <a:cs typeface="Tahoma" pitchFamily="34" charset="0"/>
              </a:rPr>
              <a:t>not carrying out homogeneity testing prior to distribution </a:t>
            </a:r>
            <a:r>
              <a:rPr lang="en-US" altLang="en-US" sz="2400" b="1" dirty="0" smtClean="0">
                <a:latin typeface="Tahoma" pitchFamily="34" charset="0"/>
                <a:ea typeface="Tahoma" pitchFamily="34" charset="0"/>
                <a:cs typeface="Tahoma" pitchFamily="34" charset="0"/>
              </a:rPr>
              <a:t>is deleted.</a:t>
            </a:r>
          </a:p>
          <a:p>
            <a:pPr marL="360363" lvl="0" indent="-346075" algn="just" defTabSz="900113">
              <a:lnSpc>
                <a:spcPct val="110000"/>
              </a:lnSpc>
              <a:buNone/>
            </a:pPr>
            <a:endParaRPr lang="en-US" altLang="en-US" sz="1200" b="1" dirty="0" smtClean="0">
              <a:latin typeface="Tahoma" pitchFamily="34" charset="0"/>
              <a:ea typeface="Tahoma" pitchFamily="34" charset="0"/>
              <a:cs typeface="Tahoma" pitchFamily="34" charset="0"/>
            </a:endParaRPr>
          </a:p>
          <a:p>
            <a:pPr marL="360363" lvl="0" indent="-346075" algn="just" defTabSz="900113">
              <a:lnSpc>
                <a:spcPct val="110000"/>
              </a:lnSpc>
              <a:buNone/>
            </a:pPr>
            <a:r>
              <a:rPr lang="en-IN" sz="2400" b="1" dirty="0" smtClean="0">
                <a:solidFill>
                  <a:srgbClr val="FF0000"/>
                </a:solidFill>
                <a:latin typeface="Tahoma" pitchFamily="34" charset="0"/>
                <a:ea typeface="Tahoma" pitchFamily="34" charset="0"/>
                <a:cs typeface="Tahoma" pitchFamily="34" charset="0"/>
              </a:rPr>
              <a:t>(iii) </a:t>
            </a:r>
            <a:r>
              <a:rPr lang="en-IN" sz="2400" b="1" u="sng" dirty="0" smtClean="0">
                <a:solidFill>
                  <a:srgbClr val="FF0000"/>
                </a:solidFill>
                <a:latin typeface="Tahoma" pitchFamily="34" charset="0"/>
                <a:ea typeface="Tahoma" pitchFamily="34" charset="0"/>
                <a:cs typeface="Tahoma" pitchFamily="34" charset="0"/>
              </a:rPr>
              <a:t>Shifting:</a:t>
            </a:r>
          </a:p>
          <a:p>
            <a:pPr marL="0" lvl="0" indent="14288" algn="just" defTabSz="900113">
              <a:lnSpc>
                <a:spcPct val="110000"/>
              </a:lnSpc>
              <a:buNone/>
            </a:pPr>
            <a:r>
              <a:rPr lang="en-IN" sz="2400" b="1" dirty="0" smtClean="0">
                <a:latin typeface="Tahoma" pitchFamily="34" charset="0"/>
                <a:ea typeface="Tahoma" pitchFamily="34" charset="0"/>
                <a:cs typeface="Tahoma" pitchFamily="34" charset="0"/>
              </a:rPr>
              <a:t>Old 17043 standard  clauses 4.3.6 regarding  </a:t>
            </a:r>
            <a:r>
              <a:rPr lang="en-IN" sz="2400" b="1" dirty="0" smtClean="0">
                <a:solidFill>
                  <a:srgbClr val="0000FF"/>
                </a:solidFill>
                <a:latin typeface="Tahoma" pitchFamily="34" charset="0"/>
                <a:ea typeface="Tahoma" pitchFamily="34" charset="0"/>
                <a:cs typeface="Tahoma" pitchFamily="34" charset="0"/>
              </a:rPr>
              <a:t>circumstances where homogeneity &amp; stability testing is not feasible </a:t>
            </a:r>
            <a:r>
              <a:rPr lang="en-IN" sz="2400" b="1" dirty="0" smtClean="0">
                <a:latin typeface="Tahoma" pitchFamily="34" charset="0"/>
                <a:ea typeface="Tahoma" pitchFamily="34" charset="0"/>
                <a:cs typeface="Tahoma" pitchFamily="34" charset="0"/>
              </a:rPr>
              <a:t>is shifted as note 2 under the new standard clause 7.3.2.3 </a:t>
            </a:r>
            <a:endParaRPr lang="en-US" altLang="en-US" sz="2400" b="1" dirty="0" smtClean="0">
              <a:latin typeface="Tahoma" pitchFamily="34" charset="0"/>
              <a:ea typeface="Tahoma" pitchFamily="34" charset="0"/>
              <a:cs typeface="Tahoma" pitchFamily="34" charset="0"/>
            </a:endParaRPr>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19</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72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726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7267">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72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918648" cy="680125"/>
          </a:xfrm>
          <a:solidFill>
            <a:srgbClr val="FFFFC9"/>
          </a:solidFill>
          <a:ln w="28575">
            <a:solidFill>
              <a:schemeClr val="tx1"/>
            </a:solidFill>
          </a:ln>
        </p:spPr>
        <p:txBody>
          <a:bodyPr>
            <a:noAutofit/>
          </a:bodyPr>
          <a:lstStyle/>
          <a:p>
            <a:r>
              <a:rPr lang="en-IN" sz="3600" b="1" dirty="0" smtClean="0">
                <a:latin typeface="Arial" pitchFamily="34" charset="0"/>
                <a:cs typeface="Arial" pitchFamily="34" charset="0"/>
              </a:rPr>
              <a:t> Main changes are</a:t>
            </a:r>
            <a:endParaRPr lang="en-IN" sz="36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1124744"/>
            <a:ext cx="7918648" cy="5123656"/>
          </a:xfrm>
          <a:solidFill>
            <a:schemeClr val="bg1"/>
          </a:solidFill>
          <a:ln w="28575">
            <a:solidFill>
              <a:schemeClr val="tx1"/>
            </a:solidFill>
          </a:ln>
        </p:spPr>
        <p:txBody>
          <a:bodyPr>
            <a:normAutofit fontScale="92500"/>
          </a:bodyPr>
          <a:lstStyle/>
          <a:p>
            <a:pPr marL="539750" lvl="0" indent="-539750">
              <a:buFont typeface="Wingdings" pitchFamily="2" charset="2"/>
              <a:buChar char="ü"/>
            </a:pPr>
            <a:r>
              <a:rPr lang="en-US" sz="2400" b="1" dirty="0" smtClean="0">
                <a:solidFill>
                  <a:srgbClr val="FF0000"/>
                </a:solidFill>
                <a:latin typeface="Tahoma" pitchFamily="34" charset="0"/>
                <a:ea typeface="Tahoma" pitchFamily="34" charset="0"/>
                <a:cs typeface="Tahoma" pitchFamily="34" charset="0"/>
              </a:rPr>
              <a:t>harmonization with ISO/IEC 17025:2017, including technical requirements and structure;</a:t>
            </a:r>
          </a:p>
          <a:p>
            <a:pPr marL="539750" lvl="0" indent="-539750">
              <a:buNone/>
            </a:pPr>
            <a:endParaRPr lang="en-IN" sz="900" b="1" dirty="0" smtClean="0">
              <a:solidFill>
                <a:srgbClr val="FF0000"/>
              </a:solidFill>
              <a:latin typeface="Tahoma" pitchFamily="34" charset="0"/>
              <a:ea typeface="Tahoma" pitchFamily="34" charset="0"/>
              <a:cs typeface="Tahoma" pitchFamily="34" charset="0"/>
            </a:endParaRPr>
          </a:p>
          <a:p>
            <a:pPr marL="539750" lvl="0" indent="-539750">
              <a:buFont typeface="Wingdings" pitchFamily="2" charset="2"/>
              <a:buChar char="ü"/>
            </a:pPr>
            <a:r>
              <a:rPr lang="en-US" sz="2400" b="1" dirty="0" smtClean="0">
                <a:solidFill>
                  <a:srgbClr val="FF0000"/>
                </a:solidFill>
                <a:latin typeface="Tahoma" pitchFamily="34" charset="0"/>
                <a:ea typeface="Tahoma" pitchFamily="34" charset="0"/>
                <a:cs typeface="Tahoma" pitchFamily="34" charset="0"/>
              </a:rPr>
              <a:t>harmonization with ISO 13528:2022 in terms of terminology;</a:t>
            </a:r>
          </a:p>
          <a:p>
            <a:pPr marL="539750" lvl="0" indent="-539750">
              <a:buNone/>
            </a:pPr>
            <a:endParaRPr lang="en-IN" sz="900" b="1" dirty="0" smtClean="0">
              <a:solidFill>
                <a:srgbClr val="FF0000"/>
              </a:solidFill>
              <a:latin typeface="Tahoma" pitchFamily="34" charset="0"/>
              <a:ea typeface="Tahoma" pitchFamily="34" charset="0"/>
              <a:cs typeface="Tahoma" pitchFamily="34" charset="0"/>
            </a:endParaRPr>
          </a:p>
          <a:p>
            <a:pPr marL="539750" lvl="0" indent="-539750">
              <a:buFont typeface="Wingdings" pitchFamily="2" charset="2"/>
              <a:buChar char="ü"/>
            </a:pPr>
            <a:r>
              <a:rPr lang="en-US" sz="2400" b="1" dirty="0" smtClean="0">
                <a:solidFill>
                  <a:srgbClr val="FF0000"/>
                </a:solidFill>
                <a:latin typeface="Tahoma" pitchFamily="34" charset="0"/>
                <a:ea typeface="Tahoma" pitchFamily="34" charset="0"/>
                <a:cs typeface="Tahoma" pitchFamily="34" charset="0"/>
              </a:rPr>
              <a:t>incorporation of requirements from ISO/CASCO PROC 33;</a:t>
            </a:r>
          </a:p>
          <a:p>
            <a:pPr marL="539750" lvl="0" indent="-539750">
              <a:buNone/>
            </a:pPr>
            <a:endParaRPr lang="en-IN" sz="900" b="1" dirty="0" smtClean="0">
              <a:solidFill>
                <a:srgbClr val="FF0000"/>
              </a:solidFill>
              <a:latin typeface="Tahoma" pitchFamily="34" charset="0"/>
              <a:ea typeface="Tahoma" pitchFamily="34" charset="0"/>
              <a:cs typeface="Tahoma" pitchFamily="34" charset="0"/>
            </a:endParaRPr>
          </a:p>
          <a:p>
            <a:pPr marL="539750" lvl="0" indent="-539750">
              <a:buFont typeface="Wingdings" pitchFamily="2" charset="2"/>
              <a:buChar char="ü"/>
            </a:pPr>
            <a:r>
              <a:rPr lang="en-US" sz="2400" b="1" dirty="0" smtClean="0">
                <a:solidFill>
                  <a:srgbClr val="FF0000"/>
                </a:solidFill>
                <a:latin typeface="Tahoma" pitchFamily="34" charset="0"/>
                <a:ea typeface="Tahoma" pitchFamily="34" charset="0"/>
                <a:cs typeface="Tahoma" pitchFamily="34" charset="0"/>
              </a:rPr>
              <a:t>inclusion of the requirement that testing activities, calibration activities and proficiency testing item production conform to the relevant requirements of appropriate ISO conformity assessment standards;</a:t>
            </a:r>
          </a:p>
          <a:p>
            <a:pPr marL="539750" lvl="0" indent="-539750">
              <a:buNone/>
            </a:pPr>
            <a:endParaRPr lang="en-IN" sz="900" b="1" dirty="0" smtClean="0">
              <a:solidFill>
                <a:srgbClr val="FF0000"/>
              </a:solidFill>
              <a:latin typeface="Tahoma" pitchFamily="34" charset="0"/>
              <a:ea typeface="Tahoma" pitchFamily="34" charset="0"/>
              <a:cs typeface="Tahoma" pitchFamily="34" charset="0"/>
            </a:endParaRPr>
          </a:p>
          <a:p>
            <a:pPr marL="539750" lvl="0" indent="-539750">
              <a:buFont typeface="Wingdings" pitchFamily="2" charset="2"/>
              <a:buChar char="ü"/>
            </a:pPr>
            <a:r>
              <a:rPr lang="en-US" sz="2400" b="1" dirty="0" smtClean="0">
                <a:solidFill>
                  <a:srgbClr val="FF0000"/>
                </a:solidFill>
                <a:latin typeface="Tahoma" pitchFamily="34" charset="0"/>
                <a:ea typeface="Tahoma" pitchFamily="34" charset="0"/>
                <a:cs typeface="Tahoma" pitchFamily="34" charset="0"/>
              </a:rPr>
              <a:t>deletion of Annex C and revision of Annexes A &amp; B.</a:t>
            </a:r>
            <a:endParaRPr lang="en-IN" sz="2400" b="1" dirty="0" smtClean="0">
              <a:solidFill>
                <a:srgbClr val="FF0000"/>
              </a:solidFill>
              <a:latin typeface="Tahoma" pitchFamily="34" charset="0"/>
              <a:ea typeface="Tahoma" pitchFamily="34" charset="0"/>
              <a:cs typeface="Tahoma" pitchFamily="34" charset="0"/>
            </a:endParaRPr>
          </a:p>
          <a:p>
            <a:pPr marL="623888" indent="-623888" eaLnBrk="1" hangingPunct="1">
              <a:buFont typeface="Wingdings" pitchFamily="2" charset="2"/>
              <a:buChar char="ü"/>
            </a:pPr>
            <a:endParaRPr lang="en-US" altLang="en-US" sz="2400" b="1" dirty="0" smtClean="0">
              <a:solidFill>
                <a:srgbClr val="FF0000"/>
              </a:solidFill>
              <a:latin typeface="Tahoma" pitchFamily="34" charset="0"/>
              <a:ea typeface="Tahoma" pitchFamily="34" charset="0"/>
              <a:cs typeface="Tahoma" pitchFamily="34" charset="0"/>
            </a:endParaRPr>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2</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67267">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6726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77240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7.3.3 Handling and storage of PT items </a:t>
            </a:r>
            <a:r>
              <a:rPr lang="en-IN" sz="2100" b="1" dirty="0" smtClean="0">
                <a:solidFill>
                  <a:srgbClr val="0000FF"/>
                </a:solidFill>
                <a:latin typeface="Arial" pitchFamily="34" charset="0"/>
                <a:cs typeface="Arial" pitchFamily="34" charset="0"/>
              </a:rPr>
              <a:t> (Old standard clause 4.6.2) </a:t>
            </a:r>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980728"/>
            <a:ext cx="7772400" cy="5256584"/>
          </a:xfrm>
          <a:solidFill>
            <a:schemeClr val="bg1"/>
          </a:solidFill>
          <a:ln w="28575">
            <a:solidFill>
              <a:schemeClr val="tx1"/>
            </a:solidFill>
          </a:ln>
        </p:spPr>
        <p:txBody>
          <a:bodyPr>
            <a:noAutofit/>
          </a:bodyPr>
          <a:lstStyle/>
          <a:p>
            <a:pPr marL="442913" indent="-442913">
              <a:lnSpc>
                <a:spcPct val="110000"/>
              </a:lnSpc>
              <a:buFont typeface="Wingdings" pitchFamily="2" charset="2"/>
              <a:buChar char="ü"/>
            </a:pPr>
            <a:r>
              <a:rPr lang="en-US" altLang="en-US" sz="2200" b="1" dirty="0" smtClean="0">
                <a:latin typeface="Tahoma" pitchFamily="34" charset="0"/>
                <a:ea typeface="Tahoma" pitchFamily="34" charset="0"/>
                <a:cs typeface="Tahoma" pitchFamily="34" charset="0"/>
              </a:rPr>
              <a:t>New standard has sub clauses from 7.3.3.1 to 7.3.3.4</a:t>
            </a:r>
          </a:p>
          <a:p>
            <a:pPr marL="442913" indent="-442913">
              <a:lnSpc>
                <a:spcPct val="110000"/>
              </a:lnSpc>
              <a:buNone/>
            </a:pPr>
            <a:endParaRPr lang="en-US" altLang="en-US" sz="500" b="1" dirty="0" smtClean="0">
              <a:latin typeface="Tahoma" pitchFamily="34" charset="0"/>
              <a:ea typeface="Tahoma" pitchFamily="34" charset="0"/>
              <a:cs typeface="Tahoma" pitchFamily="34" charset="0"/>
            </a:endParaRPr>
          </a:p>
          <a:p>
            <a:pPr marL="442913" indent="-442913">
              <a:lnSpc>
                <a:spcPct val="110000"/>
              </a:lnSpc>
              <a:buNone/>
            </a:pPr>
            <a:r>
              <a:rPr lang="en-US" altLang="en-US" sz="2400" b="1" u="sng" dirty="0" smtClean="0">
                <a:solidFill>
                  <a:srgbClr val="FF0000"/>
                </a:solidFill>
                <a:latin typeface="Tahoma" pitchFamily="34" charset="0"/>
                <a:ea typeface="Tahoma" pitchFamily="34" charset="0"/>
                <a:cs typeface="Tahoma" pitchFamily="34" charset="0"/>
              </a:rPr>
              <a:t>Addition</a:t>
            </a:r>
            <a:r>
              <a:rPr lang="en-US" altLang="en-US" sz="2400" b="1" dirty="0" smtClean="0">
                <a:latin typeface="Tahoma" pitchFamily="34" charset="0"/>
                <a:ea typeface="Tahoma" pitchFamily="34" charset="0"/>
                <a:cs typeface="Tahoma" pitchFamily="34" charset="0"/>
              </a:rPr>
              <a:t>:</a:t>
            </a:r>
          </a:p>
          <a:p>
            <a:pPr marL="442913" indent="-442913" algn="just">
              <a:lnSpc>
                <a:spcPct val="110000"/>
              </a:lnSpc>
              <a:buNone/>
            </a:pPr>
            <a:endParaRPr lang="en-US" sz="1050" b="1" dirty="0" smtClean="0">
              <a:latin typeface="Tahoma" pitchFamily="34" charset="0"/>
              <a:ea typeface="Tahoma" pitchFamily="34" charset="0"/>
              <a:cs typeface="Tahoma" pitchFamily="34" charset="0"/>
            </a:endParaRPr>
          </a:p>
          <a:p>
            <a:pPr marL="0" indent="0" algn="just">
              <a:lnSpc>
                <a:spcPct val="110000"/>
              </a:lnSpc>
              <a:buNone/>
            </a:pPr>
            <a:r>
              <a:rPr lang="en-US" sz="2400" b="1" dirty="0" smtClean="0">
                <a:latin typeface="Tahoma" pitchFamily="34" charset="0"/>
                <a:ea typeface="Tahoma" pitchFamily="34" charset="0"/>
                <a:cs typeface="Tahoma" pitchFamily="34" charset="0"/>
              </a:rPr>
              <a:t>In the new std. clause 7.3.3.3 </a:t>
            </a:r>
            <a:r>
              <a:rPr lang="en-US" sz="2400" b="1" dirty="0" smtClean="0">
                <a:solidFill>
                  <a:srgbClr val="0000FF"/>
                </a:solidFill>
                <a:latin typeface="Tahoma" pitchFamily="34" charset="0"/>
                <a:ea typeface="Tahoma" pitchFamily="34" charset="0"/>
                <a:cs typeface="Tahoma" pitchFamily="34" charset="0"/>
              </a:rPr>
              <a:t>“prior to distribution” </a:t>
            </a:r>
            <a:r>
              <a:rPr lang="en-US" sz="2400" b="1" dirty="0" smtClean="0">
                <a:latin typeface="Tahoma" pitchFamily="34" charset="0"/>
                <a:ea typeface="Tahoma" pitchFamily="34" charset="0"/>
                <a:cs typeface="Tahoma" pitchFamily="34" charset="0"/>
              </a:rPr>
              <a:t>is added as shown below:</a:t>
            </a:r>
          </a:p>
          <a:p>
            <a:pPr marL="0" indent="0" algn="just">
              <a:lnSpc>
                <a:spcPct val="110000"/>
              </a:lnSpc>
              <a:buNone/>
            </a:pPr>
            <a:endParaRPr lang="en-IN" sz="2400" b="1" dirty="0" smtClean="0">
              <a:latin typeface="Tahoma" pitchFamily="34" charset="0"/>
              <a:ea typeface="Tahoma" pitchFamily="34" charset="0"/>
              <a:cs typeface="Tahoma" pitchFamily="34" charset="0"/>
            </a:endParaRPr>
          </a:p>
          <a:p>
            <a:pPr marL="14288" lvl="3" indent="-14288" algn="just">
              <a:lnSpc>
                <a:spcPct val="110000"/>
              </a:lnSpc>
              <a:buNone/>
            </a:pPr>
            <a:r>
              <a:rPr lang="en-US" sz="2400" b="1" dirty="0" smtClean="0">
                <a:latin typeface="Tahoma" pitchFamily="34" charset="0"/>
                <a:ea typeface="Tahoma" pitchFamily="34" charset="0"/>
                <a:cs typeface="Tahoma" pitchFamily="34" charset="0"/>
              </a:rPr>
              <a:t>7.3.3.3 The condition of stored PT items shall be assessed at specified intervals or </a:t>
            </a:r>
            <a:r>
              <a:rPr lang="en-US" sz="2400" b="1" dirty="0" smtClean="0">
                <a:solidFill>
                  <a:srgbClr val="0000FF"/>
                </a:solidFill>
                <a:latin typeface="Tahoma" pitchFamily="34" charset="0"/>
                <a:ea typeface="Tahoma" pitchFamily="34" charset="0"/>
                <a:cs typeface="Tahoma" pitchFamily="34" charset="0"/>
              </a:rPr>
              <a:t>prior to distribution</a:t>
            </a:r>
            <a:r>
              <a:rPr lang="en-US" sz="2400" b="1" dirty="0" smtClean="0">
                <a:latin typeface="Tahoma" pitchFamily="34" charset="0"/>
                <a:ea typeface="Tahoma" pitchFamily="34" charset="0"/>
                <a:cs typeface="Tahoma" pitchFamily="34" charset="0"/>
              </a:rPr>
              <a:t> in order to detect possible deterioration.</a:t>
            </a:r>
            <a:endParaRPr lang="en-IN" sz="2400" b="1" dirty="0" smtClean="0">
              <a:latin typeface="Tahoma" pitchFamily="34" charset="0"/>
              <a:ea typeface="Tahoma" pitchFamily="34" charset="0"/>
              <a:cs typeface="Tahoma" pitchFamily="34" charset="0"/>
            </a:endParaRPr>
          </a:p>
          <a:p>
            <a:pPr marL="457200" indent="-457200" algn="just">
              <a:lnSpc>
                <a:spcPct val="110000"/>
              </a:lnSpc>
              <a:buNone/>
            </a:pPr>
            <a:endParaRPr lang="en-US" altLang="en-US" sz="2000" b="1" dirty="0" smtClean="0">
              <a:latin typeface="Tahoma" pitchFamily="34" charset="0"/>
              <a:ea typeface="Tahoma" pitchFamily="34" charset="0"/>
              <a:cs typeface="Tahoma" pitchFamily="34" charset="0"/>
            </a:endParaRPr>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20</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72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77240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7.3.4 Packaging, labelling &amp; distribution of PT items </a:t>
            </a:r>
            <a:r>
              <a:rPr lang="en-IN" sz="2100" b="1" dirty="0" smtClean="0">
                <a:solidFill>
                  <a:srgbClr val="0000FF"/>
                </a:solidFill>
                <a:latin typeface="Arial" pitchFamily="34" charset="0"/>
                <a:cs typeface="Arial" pitchFamily="34" charset="0"/>
              </a:rPr>
              <a:t> (Old standard clause 4.6.3) </a:t>
            </a:r>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980728"/>
            <a:ext cx="7772400" cy="5256584"/>
          </a:xfrm>
          <a:solidFill>
            <a:schemeClr val="bg1"/>
          </a:solidFill>
          <a:ln w="28575">
            <a:solidFill>
              <a:schemeClr val="tx1"/>
            </a:solidFill>
          </a:ln>
        </p:spPr>
        <p:txBody>
          <a:bodyPr>
            <a:noAutofit/>
          </a:bodyPr>
          <a:lstStyle/>
          <a:p>
            <a:pPr marL="442913" indent="-442913">
              <a:lnSpc>
                <a:spcPct val="110000"/>
              </a:lnSpc>
              <a:buFont typeface="Wingdings" pitchFamily="2" charset="2"/>
              <a:buChar char="ü"/>
            </a:pPr>
            <a:r>
              <a:rPr lang="en-US" altLang="en-US" sz="2200" b="1" dirty="0" smtClean="0">
                <a:latin typeface="Tahoma" pitchFamily="34" charset="0"/>
                <a:ea typeface="Tahoma" pitchFamily="34" charset="0"/>
                <a:cs typeface="Tahoma" pitchFamily="34" charset="0"/>
              </a:rPr>
              <a:t>New standard has sub clauses from 7.3.4.1 to 7.3.4.5</a:t>
            </a:r>
          </a:p>
          <a:p>
            <a:pPr marL="442913" indent="-442913">
              <a:lnSpc>
                <a:spcPct val="110000"/>
              </a:lnSpc>
              <a:buNone/>
            </a:pPr>
            <a:endParaRPr lang="en-US" altLang="en-US" sz="500" b="1" dirty="0" smtClean="0">
              <a:latin typeface="Tahoma" pitchFamily="34" charset="0"/>
              <a:ea typeface="Tahoma" pitchFamily="34" charset="0"/>
              <a:cs typeface="Tahoma" pitchFamily="34" charset="0"/>
            </a:endParaRPr>
          </a:p>
          <a:p>
            <a:pPr marL="442913" indent="-442913" algn="just">
              <a:lnSpc>
                <a:spcPct val="110000"/>
              </a:lnSpc>
              <a:buNone/>
            </a:pPr>
            <a:r>
              <a:rPr lang="en-US" altLang="en-US" sz="2400" b="1" u="sng" dirty="0" smtClean="0">
                <a:solidFill>
                  <a:srgbClr val="FF0000"/>
                </a:solidFill>
                <a:latin typeface="Tahoma" pitchFamily="34" charset="0"/>
                <a:ea typeface="Tahoma" pitchFamily="34" charset="0"/>
                <a:cs typeface="Tahoma" pitchFamily="34" charset="0"/>
              </a:rPr>
              <a:t>Addition</a:t>
            </a:r>
            <a:r>
              <a:rPr lang="en-US" altLang="en-US" sz="2400" b="1" dirty="0" smtClean="0">
                <a:latin typeface="Tahoma" pitchFamily="34" charset="0"/>
                <a:ea typeface="Tahoma" pitchFamily="34" charset="0"/>
                <a:cs typeface="Tahoma" pitchFamily="34" charset="0"/>
              </a:rPr>
              <a:t>: </a:t>
            </a:r>
          </a:p>
          <a:p>
            <a:pPr marL="442913" indent="-442913" algn="just">
              <a:lnSpc>
                <a:spcPct val="110000"/>
              </a:lnSpc>
              <a:buNone/>
            </a:pPr>
            <a:endParaRPr lang="en-US" sz="1050" b="1" dirty="0" smtClean="0">
              <a:latin typeface="Tahoma" pitchFamily="34" charset="0"/>
              <a:ea typeface="Tahoma" pitchFamily="34" charset="0"/>
              <a:cs typeface="Tahoma" pitchFamily="34" charset="0"/>
            </a:endParaRPr>
          </a:p>
          <a:p>
            <a:pPr marL="0" indent="0" algn="just">
              <a:lnSpc>
                <a:spcPct val="110000"/>
              </a:lnSpc>
              <a:buNone/>
            </a:pPr>
            <a:r>
              <a:rPr lang="en-US" sz="2400" b="1" dirty="0" smtClean="0">
                <a:latin typeface="Tahoma" pitchFamily="34" charset="0"/>
                <a:ea typeface="Tahoma" pitchFamily="34" charset="0"/>
                <a:cs typeface="Tahoma" pitchFamily="34" charset="0"/>
              </a:rPr>
              <a:t>In the new std. clause 7.3.4.3 </a:t>
            </a:r>
            <a:r>
              <a:rPr lang="en-US" sz="2400" b="1" dirty="0" smtClean="0">
                <a:solidFill>
                  <a:srgbClr val="0000FF"/>
                </a:solidFill>
                <a:latin typeface="Tahoma" pitchFamily="34" charset="0"/>
                <a:ea typeface="Tahoma" pitchFamily="34" charset="0"/>
                <a:cs typeface="Tahoma" pitchFamily="34" charset="0"/>
              </a:rPr>
              <a:t>“to ensure the validity of the PT item”</a:t>
            </a:r>
            <a:r>
              <a:rPr lang="en-US" sz="2400" b="1" dirty="0" smtClean="0">
                <a:latin typeface="Tahoma" pitchFamily="34" charset="0"/>
                <a:ea typeface="Tahoma" pitchFamily="34" charset="0"/>
                <a:cs typeface="Tahoma" pitchFamily="34" charset="0"/>
              </a:rPr>
              <a:t> is added as shown below:</a:t>
            </a:r>
          </a:p>
          <a:p>
            <a:pPr marL="0" indent="0" algn="just">
              <a:lnSpc>
                <a:spcPct val="110000"/>
              </a:lnSpc>
              <a:buNone/>
            </a:pPr>
            <a:endParaRPr lang="en-IN" sz="1100" b="1" dirty="0" smtClean="0">
              <a:latin typeface="Tahoma" pitchFamily="34" charset="0"/>
              <a:ea typeface="Tahoma" pitchFamily="34" charset="0"/>
              <a:cs typeface="Tahoma" pitchFamily="34" charset="0"/>
            </a:endParaRPr>
          </a:p>
          <a:p>
            <a:pPr marL="14288" lvl="3" indent="-14288" algn="just">
              <a:lnSpc>
                <a:spcPct val="110000"/>
              </a:lnSpc>
              <a:buNone/>
            </a:pPr>
            <a:r>
              <a:rPr lang="en-US" sz="2400" b="1" dirty="0" smtClean="0">
                <a:latin typeface="Tahoma" pitchFamily="34" charset="0"/>
                <a:ea typeface="Tahoma" pitchFamily="34" charset="0"/>
                <a:cs typeface="Tahoma" pitchFamily="34" charset="0"/>
              </a:rPr>
              <a:t>7.3.4.3 In PT schemes where participants are required to transport the PT items to other participants, or return them to the PT provider, documented instructions for this transport, </a:t>
            </a:r>
            <a:r>
              <a:rPr lang="en-US" sz="2400" b="1" dirty="0" smtClean="0">
                <a:solidFill>
                  <a:srgbClr val="0000FF"/>
                </a:solidFill>
                <a:latin typeface="Tahoma" pitchFamily="34" charset="0"/>
                <a:ea typeface="Tahoma" pitchFamily="34" charset="0"/>
                <a:cs typeface="Tahoma" pitchFamily="34" charset="0"/>
              </a:rPr>
              <a:t>to ensure the validity of the PT item</a:t>
            </a:r>
            <a:r>
              <a:rPr lang="en-US" sz="2400" b="1" dirty="0" smtClean="0">
                <a:latin typeface="Tahoma" pitchFamily="34" charset="0"/>
                <a:ea typeface="Tahoma" pitchFamily="34" charset="0"/>
                <a:cs typeface="Tahoma" pitchFamily="34" charset="0"/>
              </a:rPr>
              <a:t>, shall be supplied.</a:t>
            </a:r>
            <a:endParaRPr lang="en-IN" sz="2400" b="1" dirty="0" smtClean="0">
              <a:latin typeface="Tahoma" pitchFamily="34" charset="0"/>
              <a:ea typeface="Tahoma" pitchFamily="34" charset="0"/>
              <a:cs typeface="Tahoma" pitchFamily="34" charset="0"/>
            </a:endParaRPr>
          </a:p>
          <a:p>
            <a:pPr marL="457200" lvl="3" indent="-14288" algn="just">
              <a:lnSpc>
                <a:spcPct val="110000"/>
              </a:lnSpc>
              <a:buNone/>
            </a:pPr>
            <a:endParaRPr lang="en-IN" sz="2400" b="1" dirty="0" smtClean="0">
              <a:latin typeface="Tahoma" pitchFamily="34" charset="0"/>
              <a:ea typeface="Tahoma" pitchFamily="34" charset="0"/>
              <a:cs typeface="Tahoma" pitchFamily="34" charset="0"/>
            </a:endParaRPr>
          </a:p>
          <a:p>
            <a:pPr marL="457200" indent="-457200" algn="just">
              <a:lnSpc>
                <a:spcPct val="110000"/>
              </a:lnSpc>
              <a:buNone/>
            </a:pPr>
            <a:endParaRPr lang="en-US" altLang="en-US" sz="2000" b="1" dirty="0" smtClean="0">
              <a:latin typeface="Tahoma" pitchFamily="34" charset="0"/>
              <a:ea typeface="Tahoma" pitchFamily="34" charset="0"/>
              <a:cs typeface="Tahoma" pitchFamily="34" charset="0"/>
            </a:endParaRPr>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21</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72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77240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7.3.5 Instructions for participants</a:t>
            </a:r>
            <a:br>
              <a:rPr lang="en-IN" sz="2100" b="1" dirty="0" smtClean="0">
                <a:latin typeface="Arial" pitchFamily="34" charset="0"/>
                <a:cs typeface="Arial" pitchFamily="34" charset="0"/>
              </a:rPr>
            </a:br>
            <a:r>
              <a:rPr lang="en-IN" sz="2100" b="1" dirty="0" smtClean="0">
                <a:solidFill>
                  <a:srgbClr val="0000FF"/>
                </a:solidFill>
                <a:latin typeface="Arial" pitchFamily="34" charset="0"/>
                <a:cs typeface="Arial" pitchFamily="34" charset="0"/>
              </a:rPr>
              <a:t>(Old standard clause 4.6.1) </a:t>
            </a:r>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980728"/>
            <a:ext cx="7772400" cy="5256584"/>
          </a:xfrm>
          <a:solidFill>
            <a:schemeClr val="bg1"/>
          </a:solidFill>
          <a:ln w="28575">
            <a:solidFill>
              <a:schemeClr val="tx1"/>
            </a:solidFill>
          </a:ln>
        </p:spPr>
        <p:txBody>
          <a:bodyPr>
            <a:noAutofit/>
          </a:bodyPr>
          <a:lstStyle/>
          <a:p>
            <a:pPr marL="442913" indent="-442913">
              <a:lnSpc>
                <a:spcPct val="110000"/>
              </a:lnSpc>
              <a:buFont typeface="Wingdings" pitchFamily="2" charset="2"/>
              <a:buChar char="ü"/>
            </a:pPr>
            <a:r>
              <a:rPr lang="en-US" altLang="en-US" sz="2000" b="1" dirty="0" smtClean="0">
                <a:latin typeface="Arial" pitchFamily="34" charset="0"/>
                <a:cs typeface="Arial" pitchFamily="34" charset="0"/>
              </a:rPr>
              <a:t>New standard has sub clauses from 7.3.5.1 to 7.3.5.2</a:t>
            </a:r>
          </a:p>
          <a:p>
            <a:pPr marL="442913" indent="-442913">
              <a:lnSpc>
                <a:spcPct val="110000"/>
              </a:lnSpc>
              <a:buNone/>
            </a:pPr>
            <a:endParaRPr lang="en-US" altLang="en-US" sz="300" b="1" dirty="0" smtClean="0">
              <a:latin typeface="Arial" pitchFamily="34" charset="0"/>
              <a:cs typeface="Arial" pitchFamily="34" charset="0"/>
            </a:endParaRPr>
          </a:p>
          <a:p>
            <a:pPr marL="442913" indent="-442913" algn="just">
              <a:lnSpc>
                <a:spcPct val="110000"/>
              </a:lnSpc>
              <a:buNone/>
            </a:pPr>
            <a:r>
              <a:rPr lang="en-US" altLang="en-US" sz="2000" b="1" u="sng" dirty="0" smtClean="0">
                <a:solidFill>
                  <a:srgbClr val="FF0000"/>
                </a:solidFill>
                <a:latin typeface="Arial" pitchFamily="34" charset="0"/>
                <a:cs typeface="Arial" pitchFamily="34" charset="0"/>
              </a:rPr>
              <a:t>Addition</a:t>
            </a:r>
            <a:r>
              <a:rPr lang="en-US" altLang="en-US" sz="2000" b="1" dirty="0" smtClean="0">
                <a:latin typeface="Arial" pitchFamily="34" charset="0"/>
                <a:cs typeface="Arial" pitchFamily="34" charset="0"/>
              </a:rPr>
              <a:t> </a:t>
            </a:r>
          </a:p>
          <a:p>
            <a:pPr marL="514350" indent="-514350" algn="just">
              <a:lnSpc>
                <a:spcPct val="110000"/>
              </a:lnSpc>
              <a:buAutoNum type="romanLcParenBoth"/>
            </a:pPr>
            <a:r>
              <a:rPr lang="en-US" sz="2000" b="1" dirty="0" smtClean="0">
                <a:latin typeface="Arial" pitchFamily="34" charset="0"/>
                <a:cs typeface="Arial" pitchFamily="34" charset="0"/>
              </a:rPr>
              <a:t>New sub clause(g) under 7.3.5.2 as given below:</a:t>
            </a:r>
          </a:p>
          <a:p>
            <a:pPr marL="514350" indent="-514350" algn="just">
              <a:lnSpc>
                <a:spcPct val="110000"/>
              </a:lnSpc>
              <a:buNone/>
            </a:pPr>
            <a:endParaRPr lang="en-US" sz="800" b="1" dirty="0" smtClean="0">
              <a:latin typeface="Arial" pitchFamily="34" charset="0"/>
              <a:cs typeface="Arial" pitchFamily="34" charset="0"/>
            </a:endParaRPr>
          </a:p>
          <a:p>
            <a:pPr marL="0" lvl="0" indent="0" algn="just">
              <a:lnSpc>
                <a:spcPct val="110000"/>
              </a:lnSpc>
              <a:buNone/>
            </a:pPr>
            <a:r>
              <a:rPr lang="en-US" sz="2000" b="1" dirty="0" smtClean="0">
                <a:solidFill>
                  <a:srgbClr val="0000FF"/>
                </a:solidFill>
                <a:latin typeface="Arial" pitchFamily="34" charset="0"/>
                <a:cs typeface="Arial" pitchFamily="34" charset="0"/>
              </a:rPr>
              <a:t>(g) specific instructions on providing details concerning the measurement or test method used by the participant, where a single specific measurement or test method is not required;</a:t>
            </a:r>
          </a:p>
          <a:p>
            <a:pPr marL="0" lvl="0" indent="0" algn="just">
              <a:lnSpc>
                <a:spcPct val="110000"/>
              </a:lnSpc>
              <a:buNone/>
            </a:pPr>
            <a:endParaRPr lang="en-IN" sz="1200" b="1" dirty="0" smtClean="0">
              <a:solidFill>
                <a:srgbClr val="0000FF"/>
              </a:solidFill>
              <a:latin typeface="Arial" pitchFamily="34" charset="0"/>
              <a:cs typeface="Arial" pitchFamily="34" charset="0"/>
            </a:endParaRPr>
          </a:p>
          <a:p>
            <a:pPr marL="0" indent="0" algn="just">
              <a:lnSpc>
                <a:spcPct val="110000"/>
              </a:lnSpc>
              <a:buNone/>
            </a:pPr>
            <a:endParaRPr lang="en-US" sz="100" b="1" dirty="0" smtClean="0">
              <a:latin typeface="Arial" pitchFamily="34" charset="0"/>
              <a:cs typeface="Arial" pitchFamily="34" charset="0"/>
            </a:endParaRPr>
          </a:p>
          <a:p>
            <a:pPr marL="0" indent="0" algn="just">
              <a:lnSpc>
                <a:spcPct val="110000"/>
              </a:lnSpc>
              <a:buNone/>
            </a:pPr>
            <a:r>
              <a:rPr lang="en-US" sz="2000" b="1" dirty="0" smtClean="0">
                <a:latin typeface="Arial" pitchFamily="34" charset="0"/>
                <a:cs typeface="Arial" pitchFamily="34" charset="0"/>
              </a:rPr>
              <a:t>(ii) Added the text </a:t>
            </a:r>
            <a:r>
              <a:rPr lang="en-US" sz="2000" b="1" dirty="0" smtClean="0">
                <a:solidFill>
                  <a:srgbClr val="0000FF"/>
                </a:solidFill>
                <a:latin typeface="Arial" pitchFamily="34" charset="0"/>
                <a:cs typeface="Arial" pitchFamily="34" charset="0"/>
              </a:rPr>
              <a:t>“that would not be considered ………. the PT scheme”</a:t>
            </a:r>
            <a:r>
              <a:rPr lang="en-US" sz="2000" dirty="0" smtClean="0">
                <a:latin typeface="Arial" pitchFamily="34" charset="0"/>
                <a:cs typeface="Arial" pitchFamily="34" charset="0"/>
              </a:rPr>
              <a:t> </a:t>
            </a:r>
            <a:r>
              <a:rPr lang="en-US" sz="2000" b="1" dirty="0" smtClean="0">
                <a:latin typeface="Arial" pitchFamily="34" charset="0"/>
                <a:cs typeface="Arial" pitchFamily="34" charset="0"/>
              </a:rPr>
              <a:t>in the new std. clause 7.3.5.2 (c) as given below:</a:t>
            </a:r>
          </a:p>
          <a:p>
            <a:pPr marL="0" indent="0" algn="just">
              <a:lnSpc>
                <a:spcPct val="110000"/>
              </a:lnSpc>
              <a:buNone/>
            </a:pPr>
            <a:endParaRPr lang="en-US" sz="800" b="1" dirty="0" smtClean="0">
              <a:latin typeface="Arial" pitchFamily="34" charset="0"/>
              <a:cs typeface="Arial" pitchFamily="34" charset="0"/>
            </a:endParaRPr>
          </a:p>
          <a:p>
            <a:pPr marL="0" indent="0" algn="just">
              <a:lnSpc>
                <a:spcPct val="110000"/>
              </a:lnSpc>
              <a:buNone/>
            </a:pPr>
            <a:endParaRPr lang="en-US" sz="200" b="1" dirty="0" smtClean="0">
              <a:latin typeface="Arial" pitchFamily="34" charset="0"/>
              <a:cs typeface="Arial" pitchFamily="34" charset="0"/>
            </a:endParaRPr>
          </a:p>
          <a:p>
            <a:pPr marL="0" lvl="0" indent="0" algn="just">
              <a:lnSpc>
                <a:spcPct val="110000"/>
              </a:lnSpc>
              <a:buNone/>
            </a:pPr>
            <a:r>
              <a:rPr lang="en-US" sz="2000" b="1" dirty="0" smtClean="0">
                <a:latin typeface="Arial" pitchFamily="34" charset="0"/>
                <a:cs typeface="Arial" pitchFamily="34" charset="0"/>
              </a:rPr>
              <a:t>(c) instructions for preparing or conditioning, or both, of the PT items before conducting the measurements or tests </a:t>
            </a:r>
            <a:r>
              <a:rPr lang="en-US" sz="2000" b="1" u="sng" dirty="0" smtClean="0">
                <a:solidFill>
                  <a:srgbClr val="0000FF"/>
                </a:solidFill>
                <a:latin typeface="Arial" pitchFamily="34" charset="0"/>
                <a:cs typeface="Arial" pitchFamily="34" charset="0"/>
              </a:rPr>
              <a:t>that would not be considered part of a laboratory’s usual expected practices, unless these activities are part of the PT scheme</a:t>
            </a:r>
            <a:r>
              <a:rPr lang="en-US" sz="2000" b="1" dirty="0" smtClean="0">
                <a:latin typeface="Arial" pitchFamily="34" charset="0"/>
                <a:cs typeface="Arial" pitchFamily="34" charset="0"/>
              </a:rPr>
              <a:t>;</a:t>
            </a:r>
            <a:endParaRPr lang="en-IN" sz="2000" b="1" dirty="0" smtClean="0">
              <a:latin typeface="Arial" pitchFamily="34" charset="0"/>
              <a:cs typeface="Arial" pitchFamily="34" charset="0"/>
            </a:endParaRPr>
          </a:p>
          <a:p>
            <a:pPr marL="0" indent="0" algn="just">
              <a:lnSpc>
                <a:spcPct val="110000"/>
              </a:lnSpc>
              <a:buNone/>
            </a:pPr>
            <a:endParaRPr lang="en-US" sz="2000" b="1" dirty="0" smtClean="0">
              <a:latin typeface="Arial" pitchFamily="34" charset="0"/>
              <a:cs typeface="Arial" pitchFamily="34" charset="0"/>
            </a:endParaRPr>
          </a:p>
          <a:p>
            <a:pPr marL="0" indent="0" algn="just">
              <a:lnSpc>
                <a:spcPct val="110000"/>
              </a:lnSpc>
              <a:buNone/>
            </a:pPr>
            <a:r>
              <a:rPr lang="en-US" sz="2000" b="1" dirty="0" smtClean="0">
                <a:latin typeface="Arial" pitchFamily="34" charset="0"/>
                <a:cs typeface="Arial" pitchFamily="34" charset="0"/>
              </a:rPr>
              <a:t> </a:t>
            </a:r>
          </a:p>
        </p:txBody>
      </p:sp>
      <p:sp>
        <p:nvSpPr>
          <p:cNvPr id="5" name="Footer Placeholder 4"/>
          <p:cNvSpPr>
            <a:spLocks noGrp="1"/>
          </p:cNvSpPr>
          <p:nvPr>
            <p:ph type="ftr" sz="quarter" idx="11"/>
          </p:nvPr>
        </p:nvSpPr>
        <p:spPr/>
        <p:txBody>
          <a:bodyPr/>
          <a:lstStyle/>
          <a:p>
            <a:r>
              <a:rPr lang="en-IN" dirty="0" smtClean="0"/>
              <a:t>S.SUBRAMANIAN</a:t>
            </a:r>
            <a:endParaRPr lang="en-IN" dirty="0"/>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22</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72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726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7267">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67267">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77240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7.4.1 Data analysis</a:t>
            </a:r>
            <a:br>
              <a:rPr lang="en-IN" sz="2100" b="1" dirty="0" smtClean="0">
                <a:latin typeface="Arial" pitchFamily="34" charset="0"/>
                <a:cs typeface="Arial" pitchFamily="34" charset="0"/>
              </a:rPr>
            </a:br>
            <a:r>
              <a:rPr lang="en-IN" sz="2100" b="1" dirty="0" smtClean="0">
                <a:solidFill>
                  <a:srgbClr val="0000FF"/>
                </a:solidFill>
                <a:latin typeface="Arial" pitchFamily="34" charset="0"/>
                <a:cs typeface="Arial" pitchFamily="34" charset="0"/>
              </a:rPr>
              <a:t>(Old standard clause 4.7.1) </a:t>
            </a:r>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980728"/>
            <a:ext cx="7772400" cy="5256584"/>
          </a:xfrm>
          <a:solidFill>
            <a:schemeClr val="bg1"/>
          </a:solidFill>
          <a:ln w="28575">
            <a:solidFill>
              <a:schemeClr val="tx1"/>
            </a:solidFill>
          </a:ln>
        </p:spPr>
        <p:txBody>
          <a:bodyPr>
            <a:noAutofit/>
          </a:bodyPr>
          <a:lstStyle/>
          <a:p>
            <a:pPr marL="442913" indent="-442913">
              <a:lnSpc>
                <a:spcPct val="110000"/>
              </a:lnSpc>
              <a:buFont typeface="Wingdings" pitchFamily="2" charset="2"/>
              <a:buChar char="ü"/>
            </a:pPr>
            <a:r>
              <a:rPr lang="en-US" altLang="en-US" sz="2200" b="1" dirty="0" smtClean="0">
                <a:latin typeface="Arial" pitchFamily="34" charset="0"/>
                <a:cs typeface="Arial" pitchFamily="34" charset="0"/>
              </a:rPr>
              <a:t>New standard has sub clauses from 7.4.1.1 to 7.4.1.6</a:t>
            </a:r>
          </a:p>
          <a:p>
            <a:pPr marL="442913" indent="-442913">
              <a:lnSpc>
                <a:spcPct val="110000"/>
              </a:lnSpc>
              <a:buNone/>
            </a:pPr>
            <a:endParaRPr lang="en-US" altLang="en-US" sz="300" b="1" dirty="0" smtClean="0">
              <a:latin typeface="Arial" pitchFamily="34" charset="0"/>
              <a:cs typeface="Arial" pitchFamily="34" charset="0"/>
            </a:endParaRPr>
          </a:p>
          <a:p>
            <a:pPr marL="442913" indent="-442913" algn="just">
              <a:lnSpc>
                <a:spcPct val="110000"/>
              </a:lnSpc>
              <a:buNone/>
            </a:pPr>
            <a:r>
              <a:rPr lang="en-US" altLang="en-US" sz="2300" b="1" u="sng" dirty="0" smtClean="0">
                <a:solidFill>
                  <a:srgbClr val="FF0000"/>
                </a:solidFill>
                <a:latin typeface="Arial" pitchFamily="34" charset="0"/>
                <a:cs typeface="Arial" pitchFamily="34" charset="0"/>
              </a:rPr>
              <a:t>Addition</a:t>
            </a:r>
            <a:r>
              <a:rPr lang="en-US" altLang="en-US" sz="2300" b="1" dirty="0" smtClean="0">
                <a:latin typeface="Arial" pitchFamily="34" charset="0"/>
                <a:cs typeface="Arial" pitchFamily="34" charset="0"/>
              </a:rPr>
              <a:t> </a:t>
            </a:r>
          </a:p>
          <a:p>
            <a:pPr marL="514350" indent="-514350" algn="just">
              <a:lnSpc>
                <a:spcPct val="110000"/>
              </a:lnSpc>
              <a:buNone/>
            </a:pPr>
            <a:r>
              <a:rPr lang="en-US" sz="2300" b="1" dirty="0" smtClean="0">
                <a:latin typeface="Arial" pitchFamily="34" charset="0"/>
                <a:cs typeface="Arial" pitchFamily="34" charset="0"/>
              </a:rPr>
              <a:t>Clause 7.4.1.4 added in the new std. as given below:</a:t>
            </a:r>
          </a:p>
          <a:p>
            <a:pPr marL="0" indent="0" algn="just">
              <a:lnSpc>
                <a:spcPct val="110000"/>
              </a:lnSpc>
              <a:buNone/>
            </a:pPr>
            <a:r>
              <a:rPr lang="en-US" sz="2300" b="1" dirty="0" smtClean="0">
                <a:solidFill>
                  <a:srgbClr val="0000FF"/>
                </a:solidFill>
                <a:latin typeface="Arial" pitchFamily="34" charset="0"/>
                <a:cs typeface="Arial" pitchFamily="34" charset="0"/>
              </a:rPr>
              <a:t>7.4.1.4 The PT provider shall have procedures for treatment of results from different measurement or test methods, where the PT scheme allows participants to use different measurement or test methods</a:t>
            </a:r>
            <a:r>
              <a:rPr lang="en-US" sz="2300" dirty="0" smtClean="0">
                <a:solidFill>
                  <a:srgbClr val="0000FF"/>
                </a:solidFill>
                <a:latin typeface="Arial" pitchFamily="34" charset="0"/>
                <a:cs typeface="Arial" pitchFamily="34" charset="0"/>
              </a:rPr>
              <a:t>.</a:t>
            </a:r>
          </a:p>
          <a:p>
            <a:pPr marL="539750" indent="0" algn="just">
              <a:lnSpc>
                <a:spcPct val="110000"/>
              </a:lnSpc>
              <a:buNone/>
            </a:pPr>
            <a:endParaRPr lang="en-IN" sz="400" b="1" dirty="0" smtClean="0">
              <a:latin typeface="Arial" pitchFamily="34" charset="0"/>
              <a:cs typeface="Arial" pitchFamily="34" charset="0"/>
            </a:endParaRPr>
          </a:p>
          <a:p>
            <a:pPr marL="0" indent="0" algn="just">
              <a:lnSpc>
                <a:spcPct val="110000"/>
              </a:lnSpc>
              <a:buNone/>
            </a:pPr>
            <a:r>
              <a:rPr lang="en-US" altLang="en-US" sz="2300" b="1" u="sng" dirty="0" smtClean="0">
                <a:solidFill>
                  <a:srgbClr val="FF0000"/>
                </a:solidFill>
                <a:latin typeface="Arial" pitchFamily="34" charset="0"/>
                <a:cs typeface="Arial" pitchFamily="34" charset="0"/>
              </a:rPr>
              <a:t>Shifting</a:t>
            </a:r>
            <a:endParaRPr lang="en-US" sz="2300" b="1" dirty="0" smtClean="0">
              <a:latin typeface="Arial" pitchFamily="34" charset="0"/>
              <a:cs typeface="Arial" pitchFamily="34" charset="0"/>
            </a:endParaRPr>
          </a:p>
          <a:p>
            <a:pPr marL="0" indent="0" algn="just">
              <a:lnSpc>
                <a:spcPct val="110000"/>
              </a:lnSpc>
              <a:buNone/>
            </a:pPr>
            <a:r>
              <a:rPr lang="en-IN" sz="2300" b="1" dirty="0" smtClean="0">
                <a:latin typeface="Arial" pitchFamily="34" charset="0"/>
                <a:cs typeface="Arial" pitchFamily="34" charset="0"/>
              </a:rPr>
              <a:t>Old 17043 standard clauses 4.7.1 regarding  </a:t>
            </a:r>
            <a:r>
              <a:rPr lang="en-IN" sz="2300" b="1" dirty="0" smtClean="0">
                <a:solidFill>
                  <a:srgbClr val="0000FF"/>
                </a:solidFill>
                <a:latin typeface="Arial" pitchFamily="34" charset="0"/>
                <a:cs typeface="Arial" pitchFamily="34" charset="0"/>
              </a:rPr>
              <a:t>“validation of software”</a:t>
            </a:r>
            <a:r>
              <a:rPr lang="en-IN" sz="2300" b="1" dirty="0" smtClean="0">
                <a:latin typeface="Arial" pitchFamily="34" charset="0"/>
                <a:cs typeface="Arial" pitchFamily="34" charset="0"/>
              </a:rPr>
              <a:t> is shifted to the new Std. Clause 7.5.2.2</a:t>
            </a:r>
            <a:endParaRPr lang="en-US" sz="2300" b="1" dirty="0" smtClean="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IN" dirty="0" smtClean="0"/>
              <a:t>S.SUBRAMANIAN</a:t>
            </a:r>
            <a:endParaRPr lang="en-IN" dirty="0"/>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23</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72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7267">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6726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77240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7.4.3 PT reports</a:t>
            </a:r>
            <a:br>
              <a:rPr lang="en-IN" sz="2100" b="1" dirty="0" smtClean="0">
                <a:latin typeface="Arial" pitchFamily="34" charset="0"/>
                <a:cs typeface="Arial" pitchFamily="34" charset="0"/>
              </a:rPr>
            </a:br>
            <a:r>
              <a:rPr lang="en-IN" sz="2100" b="1" dirty="0" smtClean="0">
                <a:solidFill>
                  <a:srgbClr val="0000FF"/>
                </a:solidFill>
                <a:latin typeface="Arial" pitchFamily="34" charset="0"/>
                <a:cs typeface="Arial" pitchFamily="34" charset="0"/>
              </a:rPr>
              <a:t>(Old standard clause 4.8) </a:t>
            </a:r>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980728"/>
            <a:ext cx="7772400" cy="5256584"/>
          </a:xfrm>
          <a:solidFill>
            <a:schemeClr val="bg1"/>
          </a:solidFill>
          <a:ln w="28575">
            <a:solidFill>
              <a:schemeClr val="tx1"/>
            </a:solidFill>
          </a:ln>
        </p:spPr>
        <p:txBody>
          <a:bodyPr>
            <a:noAutofit/>
          </a:bodyPr>
          <a:lstStyle/>
          <a:p>
            <a:pPr marL="442913" indent="-442913">
              <a:lnSpc>
                <a:spcPct val="110000"/>
              </a:lnSpc>
              <a:buFont typeface="Wingdings" pitchFamily="2" charset="2"/>
              <a:buChar char="ü"/>
            </a:pPr>
            <a:r>
              <a:rPr lang="en-US" altLang="en-US" sz="2000" b="1" dirty="0" smtClean="0">
                <a:latin typeface="Arial" pitchFamily="34" charset="0"/>
                <a:cs typeface="Arial" pitchFamily="34" charset="0"/>
              </a:rPr>
              <a:t>New standard has sub clauses from 7.4.3.1 to 7.4.3.7</a:t>
            </a:r>
          </a:p>
          <a:p>
            <a:pPr marL="442913" indent="-442913">
              <a:lnSpc>
                <a:spcPct val="110000"/>
              </a:lnSpc>
              <a:buNone/>
            </a:pPr>
            <a:endParaRPr lang="en-US" altLang="en-US" sz="300" b="1" dirty="0" smtClean="0">
              <a:latin typeface="Arial" pitchFamily="34" charset="0"/>
              <a:cs typeface="Arial" pitchFamily="34" charset="0"/>
            </a:endParaRPr>
          </a:p>
          <a:p>
            <a:pPr marL="442913" indent="-442913" algn="just">
              <a:lnSpc>
                <a:spcPct val="110000"/>
              </a:lnSpc>
              <a:buNone/>
            </a:pPr>
            <a:r>
              <a:rPr lang="en-US" altLang="en-US" sz="2000" b="1" u="sng" dirty="0" smtClean="0">
                <a:solidFill>
                  <a:srgbClr val="FF0000"/>
                </a:solidFill>
                <a:latin typeface="Arial" pitchFamily="34" charset="0"/>
                <a:cs typeface="Arial" pitchFamily="34" charset="0"/>
              </a:rPr>
              <a:t>Addition</a:t>
            </a:r>
            <a:r>
              <a:rPr lang="en-US" altLang="en-US" sz="2000" b="1" dirty="0" smtClean="0">
                <a:latin typeface="Arial" pitchFamily="34" charset="0"/>
                <a:cs typeface="Arial" pitchFamily="34" charset="0"/>
              </a:rPr>
              <a:t> : </a:t>
            </a:r>
            <a:r>
              <a:rPr lang="en-US" sz="2000" b="1" dirty="0" smtClean="0">
                <a:latin typeface="Arial" pitchFamily="34" charset="0"/>
                <a:cs typeface="Arial" pitchFamily="34" charset="0"/>
              </a:rPr>
              <a:t>Clause 7.4.3.6 added in the new std. as given below:</a:t>
            </a:r>
          </a:p>
          <a:p>
            <a:pPr marL="0" lvl="3" indent="0" algn="just">
              <a:lnSpc>
                <a:spcPct val="110000"/>
              </a:lnSpc>
              <a:buNone/>
            </a:pPr>
            <a:r>
              <a:rPr lang="en-US" b="1" dirty="0" smtClean="0">
                <a:solidFill>
                  <a:srgbClr val="0000FF"/>
                </a:solidFill>
                <a:latin typeface="Arial" pitchFamily="34" charset="0"/>
                <a:cs typeface="Arial" pitchFamily="34" charset="0"/>
              </a:rPr>
              <a:t>7.4.3.6 When issuing an </a:t>
            </a:r>
            <a:r>
              <a:rPr lang="en-US" b="1" u="sng" dirty="0" smtClean="0">
                <a:solidFill>
                  <a:srgbClr val="0000FF"/>
                </a:solidFill>
                <a:latin typeface="Arial" pitchFamily="34" charset="0"/>
                <a:cs typeface="Arial" pitchFamily="34" charset="0"/>
              </a:rPr>
              <a:t>amended report to a subset of participants</a:t>
            </a:r>
            <a:r>
              <a:rPr lang="en-US" b="1" dirty="0" smtClean="0">
                <a:solidFill>
                  <a:srgbClr val="0000FF"/>
                </a:solidFill>
                <a:latin typeface="Arial" pitchFamily="34" charset="0"/>
                <a:cs typeface="Arial" pitchFamily="34" charset="0"/>
              </a:rPr>
              <a:t>, an analysis of the potential impact on the other participants for that PT scheme and/ or PT round shall be made to ensure there is no influence on the general performance of the other participants.</a:t>
            </a:r>
            <a:endParaRPr lang="en-IN" b="1" dirty="0" smtClean="0">
              <a:solidFill>
                <a:srgbClr val="0000FF"/>
              </a:solidFill>
              <a:latin typeface="Arial" pitchFamily="34" charset="0"/>
              <a:cs typeface="Arial" pitchFamily="34" charset="0"/>
            </a:endParaRPr>
          </a:p>
          <a:p>
            <a:pPr marL="539750" indent="0" algn="just">
              <a:lnSpc>
                <a:spcPct val="110000"/>
              </a:lnSpc>
              <a:buNone/>
            </a:pPr>
            <a:endParaRPr lang="en-US" sz="800" dirty="0" smtClean="0">
              <a:solidFill>
                <a:srgbClr val="0000FF"/>
              </a:solidFill>
              <a:latin typeface="Arial" pitchFamily="34" charset="0"/>
              <a:cs typeface="Arial" pitchFamily="34" charset="0"/>
            </a:endParaRPr>
          </a:p>
          <a:p>
            <a:pPr marL="0" indent="0" algn="just">
              <a:lnSpc>
                <a:spcPct val="110000"/>
              </a:lnSpc>
              <a:buNone/>
            </a:pPr>
            <a:r>
              <a:rPr lang="en-US" altLang="en-US" sz="2000" b="1" u="sng" dirty="0" smtClean="0">
                <a:solidFill>
                  <a:srgbClr val="FF0000"/>
                </a:solidFill>
                <a:latin typeface="Arial" pitchFamily="34" charset="0"/>
                <a:cs typeface="Arial" pitchFamily="34" charset="0"/>
              </a:rPr>
              <a:t>Shifting:</a:t>
            </a:r>
            <a:endParaRPr lang="en-US" sz="2000" b="1" dirty="0" smtClean="0">
              <a:latin typeface="Arial" pitchFamily="34" charset="0"/>
              <a:cs typeface="Arial" pitchFamily="34" charset="0"/>
            </a:endParaRPr>
          </a:p>
          <a:p>
            <a:pPr marL="0" indent="0" algn="just">
              <a:lnSpc>
                <a:spcPct val="110000"/>
              </a:lnSpc>
              <a:buNone/>
            </a:pPr>
            <a:r>
              <a:rPr lang="en-IN" sz="2000" b="1" dirty="0" smtClean="0">
                <a:latin typeface="Arial" pitchFamily="34" charset="0"/>
                <a:cs typeface="Arial" pitchFamily="34" charset="0"/>
              </a:rPr>
              <a:t>Old 17043 standard clauses 4.9.5 regarding  </a:t>
            </a:r>
            <a:r>
              <a:rPr lang="en-IN" sz="2000" b="1" dirty="0" smtClean="0">
                <a:solidFill>
                  <a:srgbClr val="0000FF"/>
                </a:solidFill>
                <a:latin typeface="Arial" pitchFamily="34" charset="0"/>
                <a:cs typeface="Arial" pitchFamily="34" charset="0"/>
              </a:rPr>
              <a:t>“issue of statement of performance or participation to participants ”</a:t>
            </a:r>
            <a:r>
              <a:rPr lang="en-IN" sz="2000" b="1" dirty="0" smtClean="0">
                <a:latin typeface="Arial" pitchFamily="34" charset="0"/>
                <a:cs typeface="Arial" pitchFamily="34" charset="0"/>
              </a:rPr>
              <a:t> is shifted to the new Std. as Clause 7.4.3.7</a:t>
            </a:r>
          </a:p>
          <a:p>
            <a:pPr marL="0" indent="0" algn="just">
              <a:lnSpc>
                <a:spcPct val="110000"/>
              </a:lnSpc>
              <a:buNone/>
            </a:pPr>
            <a:r>
              <a:rPr lang="en-US" altLang="en-US" sz="2000" b="1" u="sng" dirty="0" smtClean="0">
                <a:solidFill>
                  <a:srgbClr val="FF0000"/>
                </a:solidFill>
                <a:latin typeface="Arial" pitchFamily="34" charset="0"/>
                <a:cs typeface="Arial" pitchFamily="34" charset="0"/>
              </a:rPr>
              <a:t>Deletion:</a:t>
            </a:r>
            <a:r>
              <a:rPr lang="en-US" altLang="en-US" sz="2000" b="1" dirty="0" smtClean="0">
                <a:solidFill>
                  <a:srgbClr val="FF0000"/>
                </a:solidFill>
                <a:latin typeface="Arial" pitchFamily="34" charset="0"/>
                <a:cs typeface="Arial" pitchFamily="34" charset="0"/>
              </a:rPr>
              <a:t>  </a:t>
            </a:r>
          </a:p>
          <a:p>
            <a:pPr marL="0" indent="0" algn="just">
              <a:lnSpc>
                <a:spcPct val="110000"/>
              </a:lnSpc>
              <a:buNone/>
            </a:pPr>
            <a:r>
              <a:rPr lang="en-US" altLang="en-US" sz="2000" b="1" dirty="0" smtClean="0">
                <a:solidFill>
                  <a:srgbClr val="0000FF"/>
                </a:solidFill>
                <a:latin typeface="Arial" pitchFamily="34" charset="0"/>
                <a:cs typeface="Arial" pitchFamily="34" charset="0"/>
              </a:rPr>
              <a:t>Name &amp; contact details of PT Coordinator deleted.</a:t>
            </a:r>
            <a:endParaRPr lang="en-US" sz="2000" b="1" dirty="0" smtClean="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IN" dirty="0" smtClean="0"/>
              <a:t>S.SUBRAMANIAN</a:t>
            </a:r>
            <a:endParaRPr lang="en-IN" dirty="0"/>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24</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72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726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67267">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67267">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6726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77240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7.5.1 Technical records</a:t>
            </a:r>
            <a:br>
              <a:rPr lang="en-IN" sz="2100" b="1" dirty="0" smtClean="0">
                <a:latin typeface="Arial" pitchFamily="34" charset="0"/>
                <a:cs typeface="Arial" pitchFamily="34" charset="0"/>
              </a:rPr>
            </a:br>
            <a:r>
              <a:rPr lang="en-IN" sz="2100" b="1" dirty="0" smtClean="0">
                <a:solidFill>
                  <a:srgbClr val="0000FF"/>
                </a:solidFill>
                <a:latin typeface="Arial" pitchFamily="34" charset="0"/>
                <a:cs typeface="Arial" pitchFamily="34" charset="0"/>
              </a:rPr>
              <a:t>(Old standard clause 5.13.2) </a:t>
            </a:r>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980728"/>
            <a:ext cx="7772400" cy="5040560"/>
          </a:xfrm>
          <a:solidFill>
            <a:schemeClr val="bg1"/>
          </a:solidFill>
          <a:ln w="28575">
            <a:solidFill>
              <a:schemeClr val="tx1"/>
            </a:solidFill>
          </a:ln>
        </p:spPr>
        <p:txBody>
          <a:bodyPr>
            <a:noAutofit/>
          </a:bodyPr>
          <a:lstStyle/>
          <a:p>
            <a:pPr marL="442913" indent="-442913">
              <a:lnSpc>
                <a:spcPct val="110000"/>
              </a:lnSpc>
              <a:buFont typeface="Wingdings" pitchFamily="2" charset="2"/>
              <a:buChar char="ü"/>
            </a:pPr>
            <a:r>
              <a:rPr lang="en-US" altLang="en-US" sz="2400" b="1" dirty="0" smtClean="0">
                <a:latin typeface="Arial" pitchFamily="34" charset="0"/>
                <a:cs typeface="Arial" pitchFamily="34" charset="0"/>
              </a:rPr>
              <a:t>New standard has sub clauses from 7.5.1.1 to 7.5.1.3</a:t>
            </a:r>
          </a:p>
          <a:p>
            <a:pPr marL="442913" indent="-442913">
              <a:lnSpc>
                <a:spcPct val="110000"/>
              </a:lnSpc>
              <a:buFont typeface="Wingdings" pitchFamily="2" charset="2"/>
              <a:buChar char="ü"/>
            </a:pPr>
            <a:endParaRPr lang="en-US" altLang="en-US" sz="1200" b="1" dirty="0" smtClean="0">
              <a:latin typeface="Arial" pitchFamily="34" charset="0"/>
              <a:cs typeface="Arial" pitchFamily="34" charset="0"/>
            </a:endParaRPr>
          </a:p>
          <a:p>
            <a:pPr marL="442913" indent="-442913">
              <a:lnSpc>
                <a:spcPct val="120000"/>
              </a:lnSpc>
              <a:buFont typeface="Wingdings" pitchFamily="2" charset="2"/>
              <a:buChar char="ü"/>
            </a:pPr>
            <a:r>
              <a:rPr lang="en-IN" sz="2400" b="1" dirty="0" smtClean="0">
                <a:latin typeface="Arial" pitchFamily="34" charset="0"/>
                <a:cs typeface="Arial" pitchFamily="34" charset="0"/>
              </a:rPr>
              <a:t>New standard looks more like ISO/IEC 17025:2017 – Clause 7.5</a:t>
            </a:r>
          </a:p>
          <a:p>
            <a:pPr marL="442913" indent="-442913">
              <a:lnSpc>
                <a:spcPct val="120000"/>
              </a:lnSpc>
              <a:buNone/>
            </a:pPr>
            <a:endParaRPr lang="en-IN" sz="1200" b="1" dirty="0" smtClean="0">
              <a:latin typeface="Arial" pitchFamily="34" charset="0"/>
              <a:cs typeface="Arial" pitchFamily="34" charset="0"/>
            </a:endParaRPr>
          </a:p>
          <a:p>
            <a:pPr marL="442913" indent="-442913">
              <a:lnSpc>
                <a:spcPct val="120000"/>
              </a:lnSpc>
              <a:buFont typeface="Wingdings" pitchFamily="2" charset="2"/>
              <a:buChar char="ü"/>
            </a:pPr>
            <a:r>
              <a:rPr lang="en-IN" sz="2400" b="1" dirty="0" smtClean="0">
                <a:latin typeface="Arial" pitchFamily="34" charset="0"/>
                <a:cs typeface="Arial" pitchFamily="34" charset="0"/>
              </a:rPr>
              <a:t>Clause 7.5.1 of ISO/IEC 17025:2017 is divided in to 2 clauses – </a:t>
            </a:r>
            <a:r>
              <a:rPr lang="en-IN" sz="2400" b="1" dirty="0" smtClean="0">
                <a:solidFill>
                  <a:srgbClr val="0000FF"/>
                </a:solidFill>
                <a:latin typeface="Arial" pitchFamily="34" charset="0"/>
                <a:cs typeface="Arial" pitchFamily="34" charset="0"/>
              </a:rPr>
              <a:t>7.5.1.1 &amp; 7.5.1.2 in the new std.</a:t>
            </a:r>
            <a:r>
              <a:rPr lang="en-IN" sz="2400" b="1" dirty="0" smtClean="0">
                <a:latin typeface="Arial" pitchFamily="34" charset="0"/>
                <a:cs typeface="Arial" pitchFamily="34" charset="0"/>
              </a:rPr>
              <a:t>, while clause 7.5.2 of ISO/IEC 17025:2017 is named as </a:t>
            </a:r>
            <a:r>
              <a:rPr lang="en-IN" sz="2400" b="1" dirty="0" smtClean="0">
                <a:solidFill>
                  <a:srgbClr val="0000FF"/>
                </a:solidFill>
                <a:latin typeface="Arial" pitchFamily="34" charset="0"/>
                <a:cs typeface="Arial" pitchFamily="34" charset="0"/>
              </a:rPr>
              <a:t>7.5.1.3 in the new std.  </a:t>
            </a:r>
            <a:endParaRPr lang="en-IN" sz="2400" b="1" dirty="0" smtClean="0">
              <a:latin typeface="Arial" pitchFamily="34" charset="0"/>
              <a:cs typeface="Arial" pitchFamily="34" charset="0"/>
            </a:endParaRPr>
          </a:p>
          <a:p>
            <a:pPr marL="442913" indent="-442913">
              <a:lnSpc>
                <a:spcPct val="110000"/>
              </a:lnSpc>
              <a:buNone/>
            </a:pPr>
            <a:endParaRPr lang="en-US" altLang="en-US" sz="2400" b="1" dirty="0" smtClean="0">
              <a:latin typeface="Arial" pitchFamily="34" charset="0"/>
              <a:cs typeface="Arial" pitchFamily="34" charset="0"/>
            </a:endParaRPr>
          </a:p>
          <a:p>
            <a:pPr marL="442913" indent="-442913">
              <a:lnSpc>
                <a:spcPct val="110000"/>
              </a:lnSpc>
              <a:buNone/>
            </a:pPr>
            <a:endParaRPr lang="en-US" altLang="en-US" sz="400" b="1" dirty="0" smtClean="0">
              <a:latin typeface="Arial" pitchFamily="34" charset="0"/>
              <a:cs typeface="Arial" pitchFamily="34" charset="0"/>
            </a:endParaRPr>
          </a:p>
          <a:p>
            <a:pPr marL="442913" indent="-442913" algn="just">
              <a:lnSpc>
                <a:spcPct val="110000"/>
              </a:lnSpc>
              <a:buNone/>
            </a:pPr>
            <a:r>
              <a:rPr lang="en-IN" altLang="en-US" sz="2400" b="1" u="sng" dirty="0" smtClean="0">
                <a:solidFill>
                  <a:srgbClr val="FF0000"/>
                </a:solidFill>
                <a:latin typeface="Arial" pitchFamily="34" charset="0"/>
                <a:cs typeface="Arial" pitchFamily="34" charset="0"/>
              </a:rPr>
              <a:t> </a:t>
            </a:r>
            <a:endParaRPr lang="en-US" sz="2400" b="1" dirty="0" smtClean="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IN" dirty="0" smtClean="0"/>
              <a:t>S.SUBRAMANIAN</a:t>
            </a:r>
            <a:endParaRPr lang="en-IN" dirty="0"/>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25</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8134672"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7.5.3 Surveillance of the processes</a:t>
            </a:r>
            <a:br>
              <a:rPr lang="en-IN" sz="2100" b="1" dirty="0" smtClean="0">
                <a:latin typeface="Arial" pitchFamily="34" charset="0"/>
                <a:cs typeface="Arial" pitchFamily="34" charset="0"/>
              </a:rPr>
            </a:br>
            <a:r>
              <a:rPr lang="en-IN" sz="2100" b="1" dirty="0" smtClean="0">
                <a:solidFill>
                  <a:srgbClr val="FF0000"/>
                </a:solidFill>
                <a:latin typeface="Arial" pitchFamily="34" charset="0"/>
                <a:cs typeface="Arial" pitchFamily="34" charset="0"/>
              </a:rPr>
              <a:t>NEW ADDITION</a:t>
            </a:r>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980728"/>
            <a:ext cx="8134672" cy="5040560"/>
          </a:xfrm>
          <a:solidFill>
            <a:schemeClr val="bg1"/>
          </a:solidFill>
          <a:ln w="28575">
            <a:solidFill>
              <a:schemeClr val="tx1"/>
            </a:solidFill>
          </a:ln>
        </p:spPr>
        <p:txBody>
          <a:bodyPr>
            <a:noAutofit/>
          </a:bodyPr>
          <a:lstStyle/>
          <a:p>
            <a:pPr marL="0" indent="0">
              <a:lnSpc>
                <a:spcPct val="110000"/>
              </a:lnSpc>
              <a:buNone/>
            </a:pPr>
            <a:r>
              <a:rPr lang="en-US" altLang="en-US" sz="2000" b="1" dirty="0" smtClean="0">
                <a:latin typeface="Arial" pitchFamily="34" charset="0"/>
                <a:cs typeface="Arial" pitchFamily="34" charset="0"/>
              </a:rPr>
              <a:t>New standard 7.5.3  has no sub clause &amp; same is given below:</a:t>
            </a:r>
          </a:p>
          <a:p>
            <a:pPr marL="442913" indent="-442913">
              <a:lnSpc>
                <a:spcPct val="110000"/>
              </a:lnSpc>
              <a:buFont typeface="Wingdings" pitchFamily="2" charset="2"/>
              <a:buChar char="ü"/>
            </a:pPr>
            <a:endParaRPr lang="en-US" altLang="en-US" sz="500" b="1" dirty="0" smtClean="0">
              <a:latin typeface="Arial" pitchFamily="34" charset="0"/>
              <a:cs typeface="Arial" pitchFamily="34" charset="0"/>
            </a:endParaRPr>
          </a:p>
          <a:p>
            <a:pPr marL="0" indent="0">
              <a:buNone/>
            </a:pPr>
            <a:r>
              <a:rPr lang="en-US" sz="2000" b="1" dirty="0" smtClean="0">
                <a:latin typeface="Arial" pitchFamily="34" charset="0"/>
                <a:cs typeface="Arial" pitchFamily="34" charset="0"/>
              </a:rPr>
              <a:t>7.5.3 The PT provider shall have a procedure to ensure the validity of the PT scheme. Surveillance activities shall be planned and reviewed [see also </a:t>
            </a:r>
            <a:r>
              <a:rPr lang="en-US" sz="2000" b="1" dirty="0" smtClean="0">
                <a:latin typeface="Arial" pitchFamily="34" charset="0"/>
                <a:cs typeface="Arial" pitchFamily="34" charset="0"/>
                <a:hlinkClick r:id="" action="ppaction://hlinkfile"/>
              </a:rPr>
              <a:t>8.9.2 </a:t>
            </a:r>
            <a:r>
              <a:rPr lang="en-US" sz="2000" b="1" dirty="0" smtClean="0">
                <a:latin typeface="Arial" pitchFamily="34" charset="0"/>
                <a:cs typeface="Arial" pitchFamily="34" charset="0"/>
              </a:rPr>
              <a:t>item n)], and the resulting data shall be recorded for the continuous improvement process.</a:t>
            </a:r>
          </a:p>
          <a:p>
            <a:pPr marL="0" indent="0">
              <a:buNone/>
            </a:pPr>
            <a:endParaRPr lang="en-IN" sz="900" b="1" dirty="0" smtClean="0">
              <a:latin typeface="Arial" pitchFamily="34" charset="0"/>
              <a:cs typeface="Arial" pitchFamily="34" charset="0"/>
            </a:endParaRPr>
          </a:p>
          <a:p>
            <a:pPr>
              <a:buNone/>
            </a:pPr>
            <a:r>
              <a:rPr lang="en-US" sz="2000" b="1" dirty="0" smtClean="0">
                <a:latin typeface="Times New Roman" pitchFamily="18" charset="0"/>
                <a:cs typeface="Times New Roman" pitchFamily="18" charset="0"/>
              </a:rPr>
              <a:t>NOTE:	Depending on the PT scheme, surveillance activities can include:</a:t>
            </a:r>
            <a:endParaRPr lang="en-IN" sz="2000" b="1" dirty="0" smtClean="0">
              <a:latin typeface="Times New Roman" pitchFamily="18" charset="0"/>
              <a:cs typeface="Times New Roman" pitchFamily="18" charset="0"/>
            </a:endParaRPr>
          </a:p>
          <a:p>
            <a:pPr lvl="0">
              <a:buFont typeface="Wingdings" pitchFamily="2" charset="2"/>
              <a:buChar char="ü"/>
            </a:pPr>
            <a:r>
              <a:rPr lang="en-US" sz="2000" b="1" dirty="0" smtClean="0">
                <a:latin typeface="Times New Roman" pitchFamily="18" charset="0"/>
                <a:cs typeface="Times New Roman" pitchFamily="18" charset="0"/>
              </a:rPr>
              <a:t>evaluation of externally provided products and services;</a:t>
            </a:r>
            <a:endParaRPr lang="en-IN" sz="2000" b="1" dirty="0" smtClean="0">
              <a:latin typeface="Times New Roman" pitchFamily="18" charset="0"/>
              <a:cs typeface="Times New Roman" pitchFamily="18" charset="0"/>
            </a:endParaRPr>
          </a:p>
          <a:p>
            <a:pPr lvl="0">
              <a:buFont typeface="Wingdings" pitchFamily="2" charset="2"/>
              <a:buChar char="ü"/>
            </a:pPr>
            <a:r>
              <a:rPr lang="en-US" sz="2000" b="1" dirty="0" smtClean="0">
                <a:latin typeface="Times New Roman" pitchFamily="18" charset="0"/>
                <a:cs typeface="Times New Roman" pitchFamily="18" charset="0"/>
              </a:rPr>
              <a:t>use of reference materials or other control items;</a:t>
            </a:r>
            <a:endParaRPr lang="en-IN" sz="2000" b="1" dirty="0" smtClean="0">
              <a:latin typeface="Times New Roman" pitchFamily="18" charset="0"/>
              <a:cs typeface="Times New Roman" pitchFamily="18" charset="0"/>
            </a:endParaRPr>
          </a:p>
          <a:p>
            <a:pPr lvl="0">
              <a:buFont typeface="Wingdings" pitchFamily="2" charset="2"/>
              <a:buChar char="ü"/>
            </a:pPr>
            <a:r>
              <a:rPr lang="en-US" sz="2000" b="1" dirty="0" smtClean="0">
                <a:latin typeface="Times New Roman" pitchFamily="18" charset="0"/>
                <a:cs typeface="Times New Roman" pitchFamily="18" charset="0"/>
              </a:rPr>
              <a:t>the transmission of results from participants;</a:t>
            </a:r>
            <a:endParaRPr lang="en-IN" sz="2000" b="1" dirty="0" smtClean="0">
              <a:latin typeface="Times New Roman" pitchFamily="18" charset="0"/>
              <a:cs typeface="Times New Roman" pitchFamily="18" charset="0"/>
            </a:endParaRPr>
          </a:p>
          <a:p>
            <a:pPr marL="360363" lvl="0" indent="-360363">
              <a:buFont typeface="Wingdings" pitchFamily="2" charset="2"/>
              <a:buChar char="ü"/>
            </a:pPr>
            <a:r>
              <a:rPr lang="en-US" sz="2000" b="1" dirty="0" smtClean="0">
                <a:latin typeface="Times New Roman" pitchFamily="18" charset="0"/>
                <a:cs typeface="Times New Roman" pitchFamily="18" charset="0"/>
              </a:rPr>
              <a:t>control of statistical conditions to confirm the validity of performance evaluation;</a:t>
            </a:r>
            <a:endParaRPr lang="en-IN" sz="2000" b="1" dirty="0" smtClean="0">
              <a:latin typeface="Times New Roman" pitchFamily="18" charset="0"/>
              <a:cs typeface="Times New Roman" pitchFamily="18" charset="0"/>
            </a:endParaRPr>
          </a:p>
          <a:p>
            <a:pPr lvl="0">
              <a:buFont typeface="Wingdings" pitchFamily="2" charset="2"/>
              <a:buChar char="ü"/>
            </a:pPr>
            <a:r>
              <a:rPr lang="en-US" sz="2000" b="1" dirty="0" smtClean="0">
                <a:latin typeface="Times New Roman" pitchFamily="18" charset="0"/>
                <a:cs typeface="Times New Roman" pitchFamily="18" charset="0"/>
              </a:rPr>
              <a:t>checking of reports;</a:t>
            </a:r>
            <a:endParaRPr lang="en-IN" sz="2000" b="1" dirty="0" smtClean="0">
              <a:latin typeface="Times New Roman" pitchFamily="18" charset="0"/>
              <a:cs typeface="Times New Roman" pitchFamily="18" charset="0"/>
            </a:endParaRPr>
          </a:p>
          <a:p>
            <a:pPr lvl="0">
              <a:buFont typeface="Wingdings" pitchFamily="2" charset="2"/>
              <a:buChar char="ü"/>
            </a:pPr>
            <a:r>
              <a:rPr lang="en-US" sz="2000" b="1" dirty="0" smtClean="0">
                <a:latin typeface="Times New Roman" pitchFamily="18" charset="0"/>
                <a:cs typeface="Times New Roman" pitchFamily="18" charset="0"/>
              </a:rPr>
              <a:t>for continuous schemes, comparisons against previous PT rounds.</a:t>
            </a:r>
            <a:endParaRPr lang="en-IN" sz="2000" b="1" dirty="0" smtClean="0">
              <a:latin typeface="Times New Roman" pitchFamily="18" charset="0"/>
              <a:cs typeface="Times New Roman" pitchFamily="18" charset="0"/>
            </a:endParaRPr>
          </a:p>
          <a:p>
            <a:pPr marL="442913" indent="-442913">
              <a:lnSpc>
                <a:spcPct val="120000"/>
              </a:lnSpc>
              <a:buNone/>
            </a:pPr>
            <a:endParaRPr lang="en-IN" sz="2000" b="1" dirty="0" smtClean="0">
              <a:latin typeface="Arial" pitchFamily="34" charset="0"/>
              <a:cs typeface="Arial" pitchFamily="34" charset="0"/>
            </a:endParaRPr>
          </a:p>
          <a:p>
            <a:pPr marL="442913" indent="-442913">
              <a:lnSpc>
                <a:spcPct val="110000"/>
              </a:lnSpc>
              <a:buNone/>
            </a:pPr>
            <a:endParaRPr lang="en-US" altLang="en-US" sz="2000" b="1" dirty="0" smtClean="0">
              <a:latin typeface="Arial" pitchFamily="34" charset="0"/>
              <a:cs typeface="Arial" pitchFamily="34" charset="0"/>
            </a:endParaRPr>
          </a:p>
          <a:p>
            <a:pPr marL="442913" indent="-442913">
              <a:lnSpc>
                <a:spcPct val="110000"/>
              </a:lnSpc>
              <a:buNone/>
            </a:pPr>
            <a:endParaRPr lang="en-US" altLang="en-US" sz="2000" b="1" dirty="0" smtClean="0">
              <a:latin typeface="Arial" pitchFamily="34" charset="0"/>
              <a:cs typeface="Arial" pitchFamily="34" charset="0"/>
            </a:endParaRPr>
          </a:p>
          <a:p>
            <a:pPr marL="442913" indent="-442913" algn="just">
              <a:lnSpc>
                <a:spcPct val="110000"/>
              </a:lnSpc>
              <a:buNone/>
            </a:pPr>
            <a:r>
              <a:rPr lang="en-IN" altLang="en-US" sz="2000" b="1" u="sng" dirty="0" smtClean="0">
                <a:solidFill>
                  <a:srgbClr val="FF0000"/>
                </a:solidFill>
                <a:latin typeface="Arial" pitchFamily="34" charset="0"/>
                <a:cs typeface="Arial" pitchFamily="34" charset="0"/>
              </a:rPr>
              <a:t> </a:t>
            </a:r>
            <a:endParaRPr lang="en-US" sz="2000" b="1" dirty="0" smtClean="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IN" dirty="0" smtClean="0"/>
              <a:t>S.SUBRAMANIAN</a:t>
            </a:r>
            <a:endParaRPr lang="en-IN" dirty="0"/>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26</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726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7267">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67267">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67267">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67267">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6726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539552" y="228595"/>
            <a:ext cx="828092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7.6 Handling of complaints</a:t>
            </a:r>
            <a:br>
              <a:rPr lang="en-IN" sz="2100" b="1" dirty="0" smtClean="0">
                <a:latin typeface="Arial" pitchFamily="34" charset="0"/>
                <a:cs typeface="Arial" pitchFamily="34" charset="0"/>
              </a:rPr>
            </a:br>
            <a:r>
              <a:rPr lang="en-IN" sz="2100" b="1" dirty="0" smtClean="0">
                <a:solidFill>
                  <a:srgbClr val="0000FF"/>
                </a:solidFill>
                <a:latin typeface="Arial" pitchFamily="34" charset="0"/>
                <a:cs typeface="Arial" pitchFamily="34" charset="0"/>
              </a:rPr>
              <a:t>(Old standard clause 5.8) </a:t>
            </a:r>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539552" y="980728"/>
            <a:ext cx="8280920" cy="5040560"/>
          </a:xfrm>
          <a:solidFill>
            <a:schemeClr val="bg1"/>
          </a:solidFill>
          <a:ln w="28575">
            <a:solidFill>
              <a:schemeClr val="tx1"/>
            </a:solidFill>
          </a:ln>
        </p:spPr>
        <p:txBody>
          <a:bodyPr>
            <a:noAutofit/>
          </a:bodyPr>
          <a:lstStyle/>
          <a:p>
            <a:pPr marL="442913" indent="-442913">
              <a:lnSpc>
                <a:spcPct val="110000"/>
              </a:lnSpc>
              <a:buFont typeface="Wingdings" pitchFamily="2" charset="2"/>
              <a:buChar char="ü"/>
            </a:pPr>
            <a:r>
              <a:rPr lang="en-US" altLang="en-US" sz="2000" b="1" dirty="0" smtClean="0">
                <a:latin typeface="Arial" pitchFamily="34" charset="0"/>
                <a:cs typeface="Arial" pitchFamily="34" charset="0"/>
              </a:rPr>
              <a:t>New standard has sub clauses from 7.6.1 to 7.6.9</a:t>
            </a:r>
          </a:p>
          <a:p>
            <a:pPr marL="442913" indent="-442913">
              <a:lnSpc>
                <a:spcPct val="110000"/>
              </a:lnSpc>
              <a:buFont typeface="Wingdings" pitchFamily="2" charset="2"/>
              <a:buChar char="ü"/>
            </a:pPr>
            <a:endParaRPr lang="en-US" altLang="en-US" sz="400" b="1" dirty="0" smtClean="0">
              <a:latin typeface="Arial" pitchFamily="34" charset="0"/>
              <a:cs typeface="Arial" pitchFamily="34" charset="0"/>
            </a:endParaRPr>
          </a:p>
          <a:p>
            <a:pPr marL="442913" indent="-442913">
              <a:lnSpc>
                <a:spcPct val="120000"/>
              </a:lnSpc>
              <a:buFont typeface="Wingdings" pitchFamily="2" charset="2"/>
              <a:buChar char="ü"/>
            </a:pPr>
            <a:r>
              <a:rPr lang="en-IN" sz="2000" b="1" dirty="0" smtClean="0">
                <a:latin typeface="Arial" pitchFamily="34" charset="0"/>
                <a:cs typeface="Arial" pitchFamily="34" charset="0"/>
              </a:rPr>
              <a:t>New standard looks more like ISO/IEC 17025:2017 – Clause 7.9</a:t>
            </a:r>
          </a:p>
          <a:p>
            <a:pPr marL="442913" indent="-442913">
              <a:lnSpc>
                <a:spcPct val="120000"/>
              </a:lnSpc>
              <a:buNone/>
            </a:pPr>
            <a:endParaRPr lang="en-IN" sz="400" b="1" dirty="0" smtClean="0">
              <a:latin typeface="Arial" pitchFamily="34" charset="0"/>
              <a:cs typeface="Arial" pitchFamily="34" charset="0"/>
            </a:endParaRPr>
          </a:p>
          <a:p>
            <a:pPr marL="442913" indent="-442913">
              <a:lnSpc>
                <a:spcPct val="120000"/>
              </a:lnSpc>
              <a:buFont typeface="Wingdings" pitchFamily="2" charset="2"/>
              <a:buChar char="ü"/>
            </a:pPr>
            <a:r>
              <a:rPr lang="en-IN" sz="2000" b="1" dirty="0" smtClean="0">
                <a:latin typeface="Arial" pitchFamily="34" charset="0"/>
                <a:cs typeface="Arial" pitchFamily="34" charset="0"/>
              </a:rPr>
              <a:t>Following additions </a:t>
            </a:r>
            <a:r>
              <a:rPr lang="en-IN" sz="2000" b="1" dirty="0" smtClean="0">
                <a:solidFill>
                  <a:srgbClr val="0000FF"/>
                </a:solidFill>
                <a:latin typeface="Arial" pitchFamily="34" charset="0"/>
                <a:cs typeface="Arial" pitchFamily="34" charset="0"/>
              </a:rPr>
              <a:t>(blue text) </a:t>
            </a:r>
            <a:r>
              <a:rPr lang="en-IN" sz="2000" b="1" dirty="0" smtClean="0">
                <a:latin typeface="Arial" pitchFamily="34" charset="0"/>
                <a:cs typeface="Arial" pitchFamily="34" charset="0"/>
              </a:rPr>
              <a:t>to clause 7.9 of ISO/IEC 17025:2017 </a:t>
            </a:r>
            <a:r>
              <a:rPr lang="en-IN" sz="2000" b="1" dirty="0" smtClean="0">
                <a:solidFill>
                  <a:srgbClr val="FF0000"/>
                </a:solidFill>
                <a:latin typeface="Arial" pitchFamily="34" charset="0"/>
                <a:cs typeface="Arial" pitchFamily="34" charset="0"/>
              </a:rPr>
              <a:t>included</a:t>
            </a:r>
            <a:r>
              <a:rPr lang="en-IN" sz="2000" b="1" dirty="0" smtClean="0">
                <a:latin typeface="Arial" pitchFamily="34" charset="0"/>
                <a:cs typeface="Arial" pitchFamily="34" charset="0"/>
              </a:rPr>
              <a:t> in clauses 7.6.6 &amp; 7.6.7 of new std. ISO/IEC 17043:2023:</a:t>
            </a:r>
          </a:p>
          <a:p>
            <a:pPr marL="442913" indent="-442913">
              <a:lnSpc>
                <a:spcPct val="120000"/>
              </a:lnSpc>
              <a:buNone/>
            </a:pPr>
            <a:endParaRPr lang="en-IN" sz="300" b="1" dirty="0" smtClean="0">
              <a:latin typeface="Arial" pitchFamily="34" charset="0"/>
              <a:cs typeface="Arial" pitchFamily="34" charset="0"/>
            </a:endParaRPr>
          </a:p>
          <a:p>
            <a:pPr marL="442913" lvl="2" indent="0">
              <a:buNone/>
            </a:pPr>
            <a:r>
              <a:rPr lang="en-US" sz="2200" b="1" dirty="0" smtClean="0">
                <a:solidFill>
                  <a:srgbClr val="0000FF"/>
                </a:solidFill>
                <a:latin typeface="Arial" pitchFamily="34" charset="0"/>
                <a:cs typeface="Arial" pitchFamily="34" charset="0"/>
              </a:rPr>
              <a:t>7.6.6 Investigation and resolution of complaints shall not result in any discriminatory actions.</a:t>
            </a:r>
            <a:endParaRPr lang="en-IN" sz="2200" b="1" dirty="0" smtClean="0">
              <a:solidFill>
                <a:srgbClr val="0000FF"/>
              </a:solidFill>
              <a:latin typeface="Arial" pitchFamily="34" charset="0"/>
              <a:cs typeface="Arial" pitchFamily="34" charset="0"/>
            </a:endParaRPr>
          </a:p>
          <a:p>
            <a:pPr marL="442913" indent="0">
              <a:buNone/>
            </a:pPr>
            <a:endParaRPr lang="en-IN" sz="1050" dirty="0" smtClean="0"/>
          </a:p>
          <a:p>
            <a:pPr marL="442913" indent="0">
              <a:buNone/>
            </a:pPr>
            <a:r>
              <a:rPr lang="en-US" sz="2200" b="1" dirty="0" smtClean="0">
                <a:solidFill>
                  <a:srgbClr val="0000FF"/>
                </a:solidFill>
                <a:latin typeface="Arial" pitchFamily="34" charset="0"/>
                <a:cs typeface="Arial" pitchFamily="34" charset="0"/>
              </a:rPr>
              <a:t>7.6.7 </a:t>
            </a:r>
            <a:r>
              <a:rPr lang="en-US" sz="2200" b="1" dirty="0" smtClean="0">
                <a:latin typeface="Arial" pitchFamily="34" charset="0"/>
                <a:cs typeface="Arial" pitchFamily="34" charset="0"/>
              </a:rPr>
              <a:t>The resolution of complaints shall be made by, or reviewed and approved by, persons not involved in the subject of the complaint in question</a:t>
            </a:r>
            <a:r>
              <a:rPr lang="en-US" sz="2200" b="1" dirty="0" smtClean="0">
                <a:solidFill>
                  <a:srgbClr val="0000FF"/>
                </a:solidFill>
                <a:latin typeface="Arial" pitchFamily="34" charset="0"/>
                <a:cs typeface="Arial" pitchFamily="34" charset="0"/>
              </a:rPr>
              <a:t>. Where resources do not permit this, any alternative approach shall not compromise impartiality</a:t>
            </a:r>
            <a:endParaRPr lang="en-IN" sz="2200" b="1" dirty="0" smtClean="0">
              <a:solidFill>
                <a:srgbClr val="0000FF"/>
              </a:solidFill>
              <a:latin typeface="Arial" pitchFamily="34" charset="0"/>
              <a:cs typeface="Arial" pitchFamily="34" charset="0"/>
            </a:endParaRPr>
          </a:p>
          <a:p>
            <a:pPr marL="442913" indent="-442913">
              <a:lnSpc>
                <a:spcPct val="110000"/>
              </a:lnSpc>
              <a:buNone/>
            </a:pPr>
            <a:endParaRPr lang="en-US" altLang="en-US" sz="2000" b="1" dirty="0" smtClean="0">
              <a:latin typeface="Arial" pitchFamily="34" charset="0"/>
              <a:cs typeface="Arial" pitchFamily="34" charset="0"/>
            </a:endParaRPr>
          </a:p>
          <a:p>
            <a:pPr marL="442913" indent="-442913">
              <a:lnSpc>
                <a:spcPct val="110000"/>
              </a:lnSpc>
              <a:buNone/>
            </a:pPr>
            <a:endParaRPr lang="en-US" altLang="en-US" sz="2000" b="1" dirty="0" smtClean="0">
              <a:latin typeface="Arial" pitchFamily="34" charset="0"/>
              <a:cs typeface="Arial" pitchFamily="34" charset="0"/>
            </a:endParaRPr>
          </a:p>
          <a:p>
            <a:pPr marL="442913" indent="-442913" algn="just">
              <a:lnSpc>
                <a:spcPct val="110000"/>
              </a:lnSpc>
              <a:buNone/>
            </a:pPr>
            <a:r>
              <a:rPr lang="en-IN" altLang="en-US" sz="2000" b="1" u="sng" dirty="0" smtClean="0">
                <a:solidFill>
                  <a:srgbClr val="FF0000"/>
                </a:solidFill>
                <a:latin typeface="Arial" pitchFamily="34" charset="0"/>
                <a:cs typeface="Arial" pitchFamily="34" charset="0"/>
              </a:rPr>
              <a:t> </a:t>
            </a:r>
            <a:endParaRPr lang="en-US" sz="2000" b="1" dirty="0" smtClean="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IN" dirty="0" smtClean="0"/>
              <a:t>S.SUBRAMANIAN</a:t>
            </a:r>
            <a:endParaRPr lang="en-IN" dirty="0"/>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27</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7267">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726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539552" y="228595"/>
            <a:ext cx="828092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7.7 Handling of appeals</a:t>
            </a:r>
            <a:br>
              <a:rPr lang="en-IN" sz="2100" b="1" dirty="0" smtClean="0">
                <a:latin typeface="Arial" pitchFamily="34" charset="0"/>
                <a:cs typeface="Arial" pitchFamily="34" charset="0"/>
              </a:rPr>
            </a:br>
            <a:r>
              <a:rPr lang="en-IN" sz="2100" b="1" dirty="0" smtClean="0">
                <a:solidFill>
                  <a:srgbClr val="0000FF"/>
                </a:solidFill>
                <a:latin typeface="Arial" pitchFamily="34" charset="0"/>
                <a:cs typeface="Arial" pitchFamily="34" charset="0"/>
              </a:rPr>
              <a:t>(Old standard clause 5.8) </a:t>
            </a:r>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539552" y="980728"/>
            <a:ext cx="8280920" cy="5040560"/>
          </a:xfrm>
          <a:solidFill>
            <a:schemeClr val="bg1"/>
          </a:solidFill>
          <a:ln w="28575">
            <a:solidFill>
              <a:schemeClr val="tx1"/>
            </a:solidFill>
          </a:ln>
        </p:spPr>
        <p:txBody>
          <a:bodyPr>
            <a:noAutofit/>
          </a:bodyPr>
          <a:lstStyle/>
          <a:p>
            <a:pPr marL="442913" indent="-442913">
              <a:lnSpc>
                <a:spcPct val="110000"/>
              </a:lnSpc>
              <a:buFont typeface="Wingdings" pitchFamily="2" charset="2"/>
              <a:buChar char="ü"/>
            </a:pPr>
            <a:r>
              <a:rPr lang="en-US" altLang="en-US" sz="2400" b="1" dirty="0" smtClean="0">
                <a:latin typeface="Arial" pitchFamily="34" charset="0"/>
                <a:cs typeface="Arial" pitchFamily="34" charset="0"/>
              </a:rPr>
              <a:t>New standard has sub clauses from 7.7.1 to 7.7.7</a:t>
            </a:r>
          </a:p>
          <a:p>
            <a:pPr marL="442913" indent="-442913">
              <a:lnSpc>
                <a:spcPct val="110000"/>
              </a:lnSpc>
              <a:buFont typeface="Wingdings" pitchFamily="2" charset="2"/>
              <a:buChar char="ü"/>
            </a:pPr>
            <a:endParaRPr lang="en-US" altLang="en-US" sz="400" b="1" dirty="0" smtClean="0">
              <a:latin typeface="Arial" pitchFamily="34" charset="0"/>
              <a:cs typeface="Arial" pitchFamily="34" charset="0"/>
            </a:endParaRPr>
          </a:p>
          <a:p>
            <a:pPr marL="442913" indent="-442913">
              <a:lnSpc>
                <a:spcPct val="120000"/>
              </a:lnSpc>
              <a:buFont typeface="Wingdings" pitchFamily="2" charset="2"/>
              <a:buChar char="ü"/>
            </a:pPr>
            <a:r>
              <a:rPr lang="en-IN" sz="2400" b="1" dirty="0" smtClean="0">
                <a:latin typeface="Arial" pitchFamily="34" charset="0"/>
                <a:cs typeface="Arial" pitchFamily="34" charset="0"/>
              </a:rPr>
              <a:t>New standard looks more like ISO/IEC 17025:2017 – Clause 7.9</a:t>
            </a:r>
          </a:p>
          <a:p>
            <a:pPr marL="442913" indent="-442913">
              <a:lnSpc>
                <a:spcPct val="120000"/>
              </a:lnSpc>
              <a:buNone/>
            </a:pPr>
            <a:endParaRPr lang="en-IN" sz="400" b="1" dirty="0" smtClean="0">
              <a:latin typeface="Arial" pitchFamily="34" charset="0"/>
              <a:cs typeface="Arial" pitchFamily="34" charset="0"/>
            </a:endParaRPr>
          </a:p>
          <a:p>
            <a:pPr marL="442913" indent="-442913">
              <a:lnSpc>
                <a:spcPct val="120000"/>
              </a:lnSpc>
              <a:buFont typeface="Wingdings" pitchFamily="2" charset="2"/>
              <a:buChar char="ü"/>
            </a:pPr>
            <a:r>
              <a:rPr lang="en-IN" sz="2400" b="1" dirty="0" smtClean="0">
                <a:latin typeface="Arial" pitchFamily="34" charset="0"/>
                <a:cs typeface="Arial" pitchFamily="34" charset="0"/>
              </a:rPr>
              <a:t>The following </a:t>
            </a:r>
            <a:r>
              <a:rPr lang="en-IN" sz="2400" b="1" dirty="0" smtClean="0">
                <a:solidFill>
                  <a:srgbClr val="FF0000"/>
                </a:solidFill>
                <a:latin typeface="Arial" pitchFamily="34" charset="0"/>
                <a:cs typeface="Arial" pitchFamily="34" charset="0"/>
              </a:rPr>
              <a:t>addition</a:t>
            </a:r>
            <a:r>
              <a:rPr lang="en-IN" sz="2400" b="1" dirty="0" smtClean="0">
                <a:latin typeface="Arial" pitchFamily="34" charset="0"/>
                <a:cs typeface="Arial" pitchFamily="34" charset="0"/>
              </a:rPr>
              <a:t> is  included as a note under clause 7.7.1 of the new std. ISO/IEC 17043:2023:</a:t>
            </a:r>
          </a:p>
          <a:p>
            <a:pPr marL="442913" indent="-442913">
              <a:lnSpc>
                <a:spcPct val="120000"/>
              </a:lnSpc>
              <a:buNone/>
            </a:pPr>
            <a:endParaRPr lang="en-IN" sz="600" b="1" dirty="0" smtClean="0">
              <a:solidFill>
                <a:srgbClr val="0000FF"/>
              </a:solidFill>
              <a:latin typeface="Arial" pitchFamily="34" charset="0"/>
              <a:cs typeface="Arial" pitchFamily="34" charset="0"/>
            </a:endParaRPr>
          </a:p>
          <a:p>
            <a:pPr marL="439738" indent="17463">
              <a:buNone/>
            </a:pPr>
            <a:r>
              <a:rPr lang="en-US" sz="2800" b="1" dirty="0" smtClean="0">
                <a:solidFill>
                  <a:srgbClr val="0000FF"/>
                </a:solidFill>
                <a:latin typeface="Times New Roman" pitchFamily="18" charset="0"/>
                <a:cs typeface="Times New Roman" pitchFamily="18" charset="0"/>
              </a:rPr>
              <a:t>NOTE:	PT providers that only have PT schemes using purely statistically derived evaluation procedures </a:t>
            </a:r>
            <a:r>
              <a:rPr lang="en-US" sz="2800" b="1" u="sng" dirty="0" smtClean="0">
                <a:solidFill>
                  <a:srgbClr val="0000FF"/>
                </a:solidFill>
                <a:latin typeface="Times New Roman" pitchFamily="18" charset="0"/>
                <a:cs typeface="Times New Roman" pitchFamily="18" charset="0"/>
              </a:rPr>
              <a:t>do not usually handle appeals</a:t>
            </a:r>
            <a:r>
              <a:rPr lang="en-US" sz="2800" b="1" dirty="0" smtClean="0">
                <a:solidFill>
                  <a:srgbClr val="0000FF"/>
                </a:solidFill>
                <a:latin typeface="Times New Roman" pitchFamily="18" charset="0"/>
                <a:cs typeface="Times New Roman" pitchFamily="18" charset="0"/>
              </a:rPr>
              <a:t>. Appeals concerning performance evaluations can be addressed as a complaint.</a:t>
            </a:r>
            <a:endParaRPr lang="en-IN" sz="2800" b="1" dirty="0" smtClean="0">
              <a:solidFill>
                <a:srgbClr val="0000FF"/>
              </a:solidFill>
              <a:latin typeface="Times New Roman" pitchFamily="18" charset="0"/>
              <a:cs typeface="Times New Roman" pitchFamily="18" charset="0"/>
            </a:endParaRPr>
          </a:p>
          <a:p>
            <a:endParaRPr lang="en-IN" sz="2000" dirty="0" smtClean="0"/>
          </a:p>
          <a:p>
            <a:pPr marL="442913" indent="-442913">
              <a:lnSpc>
                <a:spcPct val="110000"/>
              </a:lnSpc>
              <a:buNone/>
            </a:pPr>
            <a:endParaRPr lang="en-US" altLang="en-US" sz="2000" b="1" dirty="0" smtClean="0">
              <a:latin typeface="Arial" pitchFamily="34" charset="0"/>
              <a:cs typeface="Arial" pitchFamily="34" charset="0"/>
            </a:endParaRPr>
          </a:p>
          <a:p>
            <a:pPr marL="442913" indent="-442913">
              <a:lnSpc>
                <a:spcPct val="110000"/>
              </a:lnSpc>
              <a:buNone/>
            </a:pPr>
            <a:endParaRPr lang="en-US" altLang="en-US" sz="2000" b="1" dirty="0" smtClean="0">
              <a:latin typeface="Arial" pitchFamily="34" charset="0"/>
              <a:cs typeface="Arial" pitchFamily="34" charset="0"/>
            </a:endParaRPr>
          </a:p>
          <a:p>
            <a:pPr marL="442913" indent="-442913" algn="just">
              <a:lnSpc>
                <a:spcPct val="110000"/>
              </a:lnSpc>
              <a:buNone/>
            </a:pPr>
            <a:r>
              <a:rPr lang="en-IN" altLang="en-US" sz="2000" b="1" u="sng" dirty="0" smtClean="0">
                <a:solidFill>
                  <a:srgbClr val="FF0000"/>
                </a:solidFill>
                <a:latin typeface="Arial" pitchFamily="34" charset="0"/>
                <a:cs typeface="Arial" pitchFamily="34" charset="0"/>
              </a:rPr>
              <a:t> </a:t>
            </a:r>
            <a:endParaRPr lang="en-US" sz="2000" b="1" dirty="0" smtClean="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IN" dirty="0" smtClean="0"/>
              <a:t>S.SUBRAMANIAN</a:t>
            </a:r>
            <a:endParaRPr lang="en-IN" dirty="0"/>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28</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72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539552" y="228595"/>
            <a:ext cx="828092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Clause 8.1 General requirements - </a:t>
            </a:r>
            <a:r>
              <a:rPr lang="en-IN" sz="2000" b="1" dirty="0" smtClean="0">
                <a:latin typeface="Arial" pitchFamily="34" charset="0"/>
                <a:cs typeface="Arial" pitchFamily="34" charset="0"/>
              </a:rPr>
              <a:t>Similar to ISO/IEC 17025:2017 </a:t>
            </a: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539552" y="980728"/>
            <a:ext cx="8280920" cy="5040560"/>
          </a:xfrm>
          <a:solidFill>
            <a:schemeClr val="bg1"/>
          </a:solidFill>
          <a:ln w="28575">
            <a:solidFill>
              <a:schemeClr val="tx1"/>
            </a:solidFill>
          </a:ln>
        </p:spPr>
        <p:txBody>
          <a:bodyPr>
            <a:noAutofit/>
          </a:bodyPr>
          <a:lstStyle/>
          <a:p>
            <a:pPr marL="442913" indent="-442913">
              <a:lnSpc>
                <a:spcPct val="110000"/>
              </a:lnSpc>
              <a:buFont typeface="Wingdings" pitchFamily="2" charset="2"/>
              <a:buChar char="ü"/>
            </a:pPr>
            <a:r>
              <a:rPr lang="en-US" altLang="en-US" sz="2800" b="1" dirty="0" smtClean="0">
                <a:latin typeface="Arial" pitchFamily="34" charset="0"/>
                <a:cs typeface="Arial" pitchFamily="34" charset="0"/>
              </a:rPr>
              <a:t>New standard has sub clauses from 8.1.1 to 8.1.4</a:t>
            </a:r>
          </a:p>
          <a:p>
            <a:pPr marL="442913" indent="-442913">
              <a:lnSpc>
                <a:spcPct val="110000"/>
              </a:lnSpc>
              <a:buFont typeface="Wingdings" pitchFamily="2" charset="2"/>
              <a:buChar char="ü"/>
            </a:pPr>
            <a:endParaRPr lang="en-US" altLang="en-US" sz="500" b="1" dirty="0" smtClean="0">
              <a:latin typeface="Arial" pitchFamily="34" charset="0"/>
              <a:cs typeface="Arial" pitchFamily="34" charset="0"/>
            </a:endParaRPr>
          </a:p>
          <a:p>
            <a:pPr marL="442913" indent="-442913">
              <a:lnSpc>
                <a:spcPct val="120000"/>
              </a:lnSpc>
              <a:buNone/>
            </a:pPr>
            <a:endParaRPr lang="en-IN" sz="500" b="1" dirty="0" smtClean="0">
              <a:latin typeface="Arial" pitchFamily="34" charset="0"/>
              <a:cs typeface="Arial" pitchFamily="34" charset="0"/>
            </a:endParaRPr>
          </a:p>
          <a:p>
            <a:pPr marL="442913" indent="-442913">
              <a:lnSpc>
                <a:spcPct val="120000"/>
              </a:lnSpc>
              <a:buFont typeface="Wingdings" pitchFamily="2" charset="2"/>
              <a:buChar char="ü"/>
            </a:pPr>
            <a:r>
              <a:rPr lang="en-IN" sz="2800" b="1" dirty="0" smtClean="0">
                <a:latin typeface="Arial" pitchFamily="34" charset="0"/>
                <a:cs typeface="Arial" pitchFamily="34" charset="0"/>
              </a:rPr>
              <a:t>Options 1 and 2 of ISO/IEC 17025:2017 -Clause 8.1 are not given explicitly here</a:t>
            </a:r>
          </a:p>
          <a:p>
            <a:pPr marL="442913" indent="-442913">
              <a:lnSpc>
                <a:spcPct val="120000"/>
              </a:lnSpc>
              <a:buFont typeface="Wingdings" pitchFamily="2" charset="2"/>
              <a:buChar char="ü"/>
            </a:pPr>
            <a:r>
              <a:rPr lang="en-IN" sz="2800" b="1" dirty="0" smtClean="0">
                <a:solidFill>
                  <a:srgbClr val="FF0000"/>
                </a:solidFill>
                <a:latin typeface="Arial" pitchFamily="34" charset="0"/>
                <a:cs typeface="Arial" pitchFamily="34" charset="0"/>
              </a:rPr>
              <a:t>Addition:</a:t>
            </a:r>
            <a:endParaRPr lang="en-IN" b="1" dirty="0" smtClean="0">
              <a:solidFill>
                <a:srgbClr val="FF0000"/>
              </a:solidFill>
              <a:latin typeface="Times New Roman" pitchFamily="18" charset="0"/>
              <a:cs typeface="Times New Roman" pitchFamily="18" charset="0"/>
            </a:endParaRPr>
          </a:p>
          <a:p>
            <a:pPr indent="17463">
              <a:lnSpc>
                <a:spcPts val="3600"/>
              </a:lnSpc>
              <a:buNone/>
            </a:pPr>
            <a:r>
              <a:rPr lang="en-IN" sz="2800" b="1" dirty="0" smtClean="0">
                <a:solidFill>
                  <a:srgbClr val="0000FF"/>
                </a:solidFill>
                <a:latin typeface="Arial" pitchFamily="34" charset="0"/>
                <a:cs typeface="Arial" pitchFamily="34" charset="0"/>
              </a:rPr>
              <a:t>Evidence of commitment of management (given in 8.2.3 of ISO/IEC 17025:2017)  is shifted to  this clause as 8.1.4 of ISO/IEC 17043:2023</a:t>
            </a:r>
          </a:p>
          <a:p>
            <a:pPr marL="442913" indent="-442913">
              <a:lnSpc>
                <a:spcPct val="110000"/>
              </a:lnSpc>
              <a:buNone/>
            </a:pPr>
            <a:endParaRPr lang="en-US" altLang="en-US" sz="2400" b="1" dirty="0" smtClean="0">
              <a:latin typeface="Arial" pitchFamily="34" charset="0"/>
              <a:cs typeface="Arial" pitchFamily="34" charset="0"/>
            </a:endParaRPr>
          </a:p>
          <a:p>
            <a:pPr marL="442913" indent="-442913">
              <a:lnSpc>
                <a:spcPct val="110000"/>
              </a:lnSpc>
              <a:buNone/>
            </a:pPr>
            <a:endParaRPr lang="en-US" altLang="en-US" sz="2400" b="1" dirty="0" smtClean="0">
              <a:latin typeface="Arial" pitchFamily="34" charset="0"/>
              <a:cs typeface="Arial" pitchFamily="34" charset="0"/>
            </a:endParaRPr>
          </a:p>
          <a:p>
            <a:pPr marL="442913" indent="-442913" algn="just">
              <a:lnSpc>
                <a:spcPct val="110000"/>
              </a:lnSpc>
              <a:buNone/>
            </a:pPr>
            <a:r>
              <a:rPr lang="en-IN" altLang="en-US" sz="2400" b="1" u="sng" dirty="0" smtClean="0">
                <a:solidFill>
                  <a:srgbClr val="FF0000"/>
                </a:solidFill>
                <a:latin typeface="Arial" pitchFamily="34" charset="0"/>
                <a:cs typeface="Arial" pitchFamily="34" charset="0"/>
              </a:rPr>
              <a:t> </a:t>
            </a:r>
            <a:endParaRPr lang="en-US" sz="2400" b="1" dirty="0" smtClean="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IN" dirty="0" smtClean="0"/>
              <a:t>S.SUBRAMANIAN</a:t>
            </a:r>
            <a:endParaRPr lang="en-IN" dirty="0"/>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29</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726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72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772400" cy="680125"/>
          </a:xfrm>
          <a:solidFill>
            <a:srgbClr val="FFFFC9"/>
          </a:solidFill>
          <a:ln w="28575">
            <a:solidFill>
              <a:schemeClr val="tx1"/>
            </a:solidFill>
          </a:ln>
        </p:spPr>
        <p:txBody>
          <a:bodyPr>
            <a:normAutofit fontScale="90000"/>
          </a:bodyPr>
          <a:lstStyle/>
          <a:p>
            <a:r>
              <a:rPr lang="en-IN" sz="2400" b="1" dirty="0" smtClean="0">
                <a:latin typeface="Arial" pitchFamily="34" charset="0"/>
                <a:cs typeface="Arial" pitchFamily="34" charset="0"/>
              </a:rPr>
              <a:t/>
            </a:r>
            <a:br>
              <a:rPr lang="en-IN" sz="2400" b="1" dirty="0" smtClean="0">
                <a:latin typeface="Arial" pitchFamily="34" charset="0"/>
                <a:cs typeface="Arial" pitchFamily="34" charset="0"/>
              </a:rPr>
            </a:br>
            <a:r>
              <a:rPr lang="en-IN" sz="2400" b="1" dirty="0" smtClean="0">
                <a:latin typeface="Arial" pitchFamily="34" charset="0"/>
                <a:cs typeface="Arial" pitchFamily="34" charset="0"/>
              </a:rPr>
              <a:t> Clause 4.1 Impartiality – Similar to ISO/IEC 17025:2017</a:t>
            </a:r>
            <a:br>
              <a:rPr lang="en-IN" sz="2400" b="1" dirty="0" smtClean="0">
                <a:latin typeface="Arial" pitchFamily="34" charset="0"/>
                <a:cs typeface="Arial" pitchFamily="34" charset="0"/>
              </a:rPr>
            </a:br>
            <a:endParaRPr lang="en-IN" sz="24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1124744"/>
            <a:ext cx="7772400" cy="5123656"/>
          </a:xfrm>
          <a:solidFill>
            <a:schemeClr val="bg1"/>
          </a:solidFill>
          <a:ln w="28575">
            <a:solidFill>
              <a:schemeClr val="tx1"/>
            </a:solidFill>
          </a:ln>
        </p:spPr>
        <p:txBody>
          <a:bodyPr>
            <a:normAutofit fontScale="92500" lnSpcReduction="10000"/>
          </a:bodyPr>
          <a:lstStyle/>
          <a:p>
            <a:pPr marL="623888" indent="-623888" eaLnBrk="1" hangingPunct="1">
              <a:buFont typeface="Wingdings" pitchFamily="2" charset="2"/>
              <a:buChar char="ü"/>
            </a:pPr>
            <a:r>
              <a:rPr lang="en-US" altLang="en-US" sz="4000" b="1" dirty="0" smtClean="0">
                <a:latin typeface="Tahoma" pitchFamily="34" charset="0"/>
                <a:ea typeface="Tahoma" pitchFamily="34" charset="0"/>
                <a:cs typeface="Tahoma" pitchFamily="34" charset="0"/>
              </a:rPr>
              <a:t>New standard has sub clauses from 4.1.1 to 4.1.6</a:t>
            </a:r>
          </a:p>
          <a:p>
            <a:pPr marL="623888" indent="-623888" eaLnBrk="1" hangingPunct="1">
              <a:lnSpc>
                <a:spcPct val="80000"/>
              </a:lnSpc>
              <a:buFont typeface="Wingdings" pitchFamily="2" charset="2"/>
              <a:buChar char="ü"/>
            </a:pPr>
            <a:endParaRPr lang="en-US" altLang="en-US" sz="4000" b="1" dirty="0" smtClean="0">
              <a:latin typeface="Tahoma" pitchFamily="34" charset="0"/>
              <a:ea typeface="Tahoma" pitchFamily="34" charset="0"/>
              <a:cs typeface="Tahoma" pitchFamily="34" charset="0"/>
            </a:endParaRPr>
          </a:p>
          <a:p>
            <a:pPr marL="623888" indent="-623888">
              <a:buFont typeface="Wingdings" pitchFamily="2" charset="2"/>
              <a:buChar char="ü"/>
            </a:pPr>
            <a:r>
              <a:rPr lang="en-US" altLang="en-US" sz="4000" b="1" dirty="0" smtClean="0">
                <a:latin typeface="Tahoma" pitchFamily="34" charset="0"/>
                <a:ea typeface="Tahoma" pitchFamily="34" charset="0"/>
                <a:cs typeface="Tahoma" pitchFamily="34" charset="0"/>
              </a:rPr>
              <a:t>Practically identical to clause 4.1 of </a:t>
            </a:r>
            <a:r>
              <a:rPr lang="en-IN" sz="4000" b="1" dirty="0" smtClean="0">
                <a:latin typeface="Tahoma" pitchFamily="34" charset="0"/>
                <a:ea typeface="Tahoma" pitchFamily="34" charset="0"/>
                <a:cs typeface="Tahoma" pitchFamily="34" charset="0"/>
              </a:rPr>
              <a:t>ISO/IEC 17025:2017 </a:t>
            </a:r>
            <a:r>
              <a:rPr lang="en-IN" sz="4000" b="1" dirty="0" smtClean="0">
                <a:latin typeface="Tahoma" pitchFamily="34" charset="0"/>
                <a:ea typeface="Tahoma" pitchFamily="34" charset="0"/>
                <a:cs typeface="Tahoma" pitchFamily="34" charset="0"/>
              </a:rPr>
              <a:t>(although </a:t>
            </a:r>
            <a:r>
              <a:rPr lang="en-IN" sz="4000" b="1" dirty="0" smtClean="0">
                <a:latin typeface="Tahoma" pitchFamily="34" charset="0"/>
                <a:ea typeface="Tahoma" pitchFamily="34" charset="0"/>
                <a:cs typeface="Tahoma" pitchFamily="34" charset="0"/>
              </a:rPr>
              <a:t>17025 standard  has 5 sub clauses 4.1.1 to </a:t>
            </a:r>
            <a:r>
              <a:rPr lang="en-IN" sz="4000" b="1" dirty="0" smtClean="0">
                <a:latin typeface="Tahoma" pitchFamily="34" charset="0"/>
                <a:ea typeface="Tahoma" pitchFamily="34" charset="0"/>
                <a:cs typeface="Tahoma" pitchFamily="34" charset="0"/>
              </a:rPr>
              <a:t>4.1.5). </a:t>
            </a:r>
            <a:r>
              <a:rPr lang="en-IN" sz="4000" b="1" dirty="0" smtClean="0">
                <a:solidFill>
                  <a:srgbClr val="FF0000"/>
                </a:solidFill>
                <a:latin typeface="Tahoma" pitchFamily="34" charset="0"/>
                <a:ea typeface="Tahoma" pitchFamily="34" charset="0"/>
                <a:cs typeface="Tahoma" pitchFamily="34" charset="0"/>
              </a:rPr>
              <a:t>No changes in the contents</a:t>
            </a:r>
            <a:endParaRPr lang="en-US" altLang="en-US" sz="3600" b="1" dirty="0" smtClean="0">
              <a:solidFill>
                <a:srgbClr val="FF0000"/>
              </a:solidFill>
              <a:latin typeface="Tahoma" pitchFamily="34" charset="0"/>
              <a:ea typeface="Tahoma" pitchFamily="34" charset="0"/>
              <a:cs typeface="Tahoma" pitchFamily="34" charset="0"/>
            </a:endParaRPr>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3</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539552" y="228595"/>
            <a:ext cx="828092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Clause 8.2 Management system documentation- </a:t>
            </a:r>
            <a:br>
              <a:rPr lang="en-IN" sz="2100" b="1" dirty="0" smtClean="0">
                <a:latin typeface="Arial" pitchFamily="34" charset="0"/>
                <a:cs typeface="Arial" pitchFamily="34" charset="0"/>
              </a:rPr>
            </a:br>
            <a:r>
              <a:rPr lang="en-IN" sz="2000" b="1" dirty="0" smtClean="0">
                <a:latin typeface="Arial" pitchFamily="34" charset="0"/>
                <a:cs typeface="Arial" pitchFamily="34" charset="0"/>
              </a:rPr>
              <a:t>Similar to ISO/IEC 17025:2017 </a:t>
            </a: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539552" y="980728"/>
            <a:ext cx="8280920" cy="5040560"/>
          </a:xfrm>
          <a:solidFill>
            <a:schemeClr val="bg1"/>
          </a:solidFill>
          <a:ln w="28575">
            <a:solidFill>
              <a:schemeClr val="tx1"/>
            </a:solidFill>
          </a:ln>
        </p:spPr>
        <p:txBody>
          <a:bodyPr>
            <a:noAutofit/>
          </a:bodyPr>
          <a:lstStyle/>
          <a:p>
            <a:pPr marL="442913" indent="-442913">
              <a:lnSpc>
                <a:spcPct val="110000"/>
              </a:lnSpc>
              <a:buFont typeface="Wingdings" pitchFamily="2" charset="2"/>
              <a:buChar char="ü"/>
            </a:pPr>
            <a:r>
              <a:rPr lang="en-US" altLang="en-US" sz="2800" b="1" dirty="0" smtClean="0">
                <a:latin typeface="Arial" pitchFamily="34" charset="0"/>
                <a:cs typeface="Arial" pitchFamily="34" charset="0"/>
              </a:rPr>
              <a:t>New standard has sub clauses from 8.2.1 to 8.2.3</a:t>
            </a:r>
          </a:p>
          <a:p>
            <a:pPr marL="442913" indent="-442913">
              <a:lnSpc>
                <a:spcPct val="110000"/>
              </a:lnSpc>
              <a:buFont typeface="Wingdings" pitchFamily="2" charset="2"/>
              <a:buChar char="ü"/>
            </a:pPr>
            <a:endParaRPr lang="en-US" altLang="en-US" sz="500" b="1" dirty="0" smtClean="0">
              <a:latin typeface="Arial" pitchFamily="34" charset="0"/>
              <a:cs typeface="Arial" pitchFamily="34" charset="0"/>
            </a:endParaRPr>
          </a:p>
          <a:p>
            <a:pPr marL="442913" indent="-442913">
              <a:lnSpc>
                <a:spcPct val="120000"/>
              </a:lnSpc>
              <a:buNone/>
            </a:pPr>
            <a:endParaRPr lang="en-IN" sz="500" b="1" dirty="0" smtClean="0">
              <a:latin typeface="Arial" pitchFamily="34" charset="0"/>
              <a:cs typeface="Arial" pitchFamily="34" charset="0"/>
            </a:endParaRPr>
          </a:p>
          <a:p>
            <a:pPr marL="442913" indent="-442913">
              <a:lnSpc>
                <a:spcPct val="120000"/>
              </a:lnSpc>
              <a:buFont typeface="Wingdings" pitchFamily="2" charset="2"/>
              <a:buChar char="ü"/>
            </a:pPr>
            <a:r>
              <a:rPr lang="en-IN" sz="2800" b="1" dirty="0" smtClean="0">
                <a:latin typeface="Arial" pitchFamily="34" charset="0"/>
                <a:cs typeface="Arial" pitchFamily="34" charset="0"/>
              </a:rPr>
              <a:t>Establishing and documenting policies and objectives </a:t>
            </a:r>
            <a:r>
              <a:rPr lang="en-IN" sz="2800" b="1" dirty="0" smtClean="0">
                <a:solidFill>
                  <a:srgbClr val="0000FF"/>
                </a:solidFill>
                <a:latin typeface="Arial" pitchFamily="34" charset="0"/>
                <a:cs typeface="Arial" pitchFamily="34" charset="0"/>
              </a:rPr>
              <a:t>(given in 8.2.1 of ISO/IEC 17025:2017) </a:t>
            </a:r>
            <a:r>
              <a:rPr lang="en-IN" sz="2800" b="1" dirty="0" smtClean="0">
                <a:solidFill>
                  <a:srgbClr val="FF0000"/>
                </a:solidFill>
                <a:latin typeface="Arial" pitchFamily="34" charset="0"/>
                <a:cs typeface="Arial" pitchFamily="34" charset="0"/>
              </a:rPr>
              <a:t>is deleted</a:t>
            </a:r>
          </a:p>
          <a:p>
            <a:pPr marL="442913" indent="-442913">
              <a:lnSpc>
                <a:spcPct val="120000"/>
              </a:lnSpc>
              <a:buFont typeface="Wingdings" pitchFamily="2" charset="2"/>
              <a:buChar char="ü"/>
            </a:pPr>
            <a:r>
              <a:rPr lang="en-IN" sz="2800" b="1" dirty="0" smtClean="0">
                <a:solidFill>
                  <a:srgbClr val="0000FF"/>
                </a:solidFill>
                <a:latin typeface="Arial" pitchFamily="34" charset="0"/>
                <a:cs typeface="Arial" pitchFamily="34" charset="0"/>
              </a:rPr>
              <a:t>Evidence of commitment of management (given in 8.2.3 of ISO/IEC 17025:2017)  is </a:t>
            </a:r>
            <a:r>
              <a:rPr lang="en-IN" sz="2800" b="1" dirty="0" smtClean="0">
                <a:solidFill>
                  <a:srgbClr val="FF0000"/>
                </a:solidFill>
                <a:latin typeface="Arial" pitchFamily="34" charset="0"/>
                <a:cs typeface="Arial" pitchFamily="34" charset="0"/>
              </a:rPr>
              <a:t>shifted</a:t>
            </a:r>
            <a:r>
              <a:rPr lang="en-IN" sz="2800" b="1" dirty="0" smtClean="0">
                <a:solidFill>
                  <a:srgbClr val="0000FF"/>
                </a:solidFill>
                <a:latin typeface="Arial" pitchFamily="34" charset="0"/>
                <a:cs typeface="Arial" pitchFamily="34" charset="0"/>
              </a:rPr>
              <a:t> to  this clause as 8.1.4 of ISO/IEC 17043:2023</a:t>
            </a:r>
          </a:p>
          <a:p>
            <a:pPr marL="442913" indent="-442913">
              <a:lnSpc>
                <a:spcPct val="120000"/>
              </a:lnSpc>
              <a:buFont typeface="Wingdings" pitchFamily="2" charset="2"/>
              <a:buChar char="ü"/>
            </a:pPr>
            <a:endParaRPr lang="en-IN" sz="2800" b="1" dirty="0" smtClean="0">
              <a:solidFill>
                <a:srgbClr val="0000FF"/>
              </a:solidFill>
              <a:latin typeface="Arial" pitchFamily="34" charset="0"/>
              <a:cs typeface="Arial" pitchFamily="34" charset="0"/>
            </a:endParaRPr>
          </a:p>
          <a:p>
            <a:pPr marL="442913" indent="-442913">
              <a:lnSpc>
                <a:spcPct val="110000"/>
              </a:lnSpc>
              <a:buNone/>
            </a:pPr>
            <a:endParaRPr lang="en-US" altLang="en-US" sz="2400" b="1" dirty="0" smtClean="0">
              <a:latin typeface="Arial" pitchFamily="34" charset="0"/>
              <a:cs typeface="Arial" pitchFamily="34" charset="0"/>
            </a:endParaRPr>
          </a:p>
          <a:p>
            <a:pPr marL="442913" indent="-442913">
              <a:lnSpc>
                <a:spcPct val="110000"/>
              </a:lnSpc>
              <a:buNone/>
            </a:pPr>
            <a:endParaRPr lang="en-US" altLang="en-US" sz="2400" b="1" dirty="0" smtClean="0">
              <a:latin typeface="Arial" pitchFamily="34" charset="0"/>
              <a:cs typeface="Arial" pitchFamily="34" charset="0"/>
            </a:endParaRPr>
          </a:p>
          <a:p>
            <a:pPr marL="442913" indent="-442913" algn="just">
              <a:lnSpc>
                <a:spcPct val="110000"/>
              </a:lnSpc>
              <a:buNone/>
            </a:pPr>
            <a:r>
              <a:rPr lang="en-IN" altLang="en-US" sz="2400" b="1" u="sng" dirty="0" smtClean="0">
                <a:solidFill>
                  <a:srgbClr val="FF0000"/>
                </a:solidFill>
                <a:latin typeface="Arial" pitchFamily="34" charset="0"/>
                <a:cs typeface="Arial" pitchFamily="34" charset="0"/>
              </a:rPr>
              <a:t> </a:t>
            </a:r>
            <a:endParaRPr lang="en-US" sz="2400" b="1" dirty="0" smtClean="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IN" dirty="0" smtClean="0"/>
              <a:t>S.SUBRAMANIAN</a:t>
            </a:r>
            <a:endParaRPr lang="en-IN" dirty="0"/>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30</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726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77240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4.2 Confidentiality – Similar to ISO/IEC 17025:2017</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1124744"/>
            <a:ext cx="7772400" cy="4752528"/>
          </a:xfrm>
          <a:solidFill>
            <a:schemeClr val="bg1"/>
          </a:solidFill>
          <a:ln w="28575">
            <a:solidFill>
              <a:schemeClr val="tx1"/>
            </a:solidFill>
          </a:ln>
        </p:spPr>
        <p:txBody>
          <a:bodyPr>
            <a:normAutofit fontScale="70000" lnSpcReduction="20000"/>
          </a:bodyPr>
          <a:lstStyle/>
          <a:p>
            <a:pPr marL="623888" indent="-623888" eaLnBrk="1" hangingPunct="1">
              <a:lnSpc>
                <a:spcPct val="120000"/>
              </a:lnSpc>
              <a:buFont typeface="Wingdings" pitchFamily="2" charset="2"/>
              <a:buChar char="ü"/>
            </a:pPr>
            <a:r>
              <a:rPr lang="en-US" altLang="en-US" sz="3700" b="1" dirty="0" smtClean="0">
                <a:latin typeface="Arial" pitchFamily="34" charset="0"/>
                <a:cs typeface="Arial" pitchFamily="34" charset="0"/>
              </a:rPr>
              <a:t>New standard has sub clauses from 4.2.1 to 4.2.5 (one additional clause)</a:t>
            </a:r>
          </a:p>
          <a:p>
            <a:pPr marL="623888" indent="-623888" eaLnBrk="1" hangingPunct="1">
              <a:lnSpc>
                <a:spcPct val="120000"/>
              </a:lnSpc>
              <a:buNone/>
            </a:pPr>
            <a:endParaRPr lang="en-US" altLang="en-US" sz="1200" b="1" dirty="0" smtClean="0">
              <a:latin typeface="Arial" pitchFamily="34" charset="0"/>
              <a:cs typeface="Arial" pitchFamily="34" charset="0"/>
            </a:endParaRPr>
          </a:p>
          <a:p>
            <a:pPr marL="623888" indent="-623888">
              <a:lnSpc>
                <a:spcPct val="120000"/>
              </a:lnSpc>
              <a:buFont typeface="Wingdings" pitchFamily="2" charset="2"/>
              <a:buChar char="ü"/>
            </a:pPr>
            <a:r>
              <a:rPr lang="en-IN" sz="3700" b="1" dirty="0" smtClean="0">
                <a:solidFill>
                  <a:srgbClr val="FF0000"/>
                </a:solidFill>
                <a:latin typeface="Arial" pitchFamily="34" charset="0"/>
                <a:cs typeface="Arial" pitchFamily="34" charset="0"/>
              </a:rPr>
              <a:t>No changes in the contents of 4.2.1 to 4.2.4</a:t>
            </a:r>
          </a:p>
          <a:p>
            <a:pPr marL="623888" indent="-623888">
              <a:lnSpc>
                <a:spcPct val="120000"/>
              </a:lnSpc>
              <a:buNone/>
            </a:pPr>
            <a:endParaRPr lang="en-IN" sz="1200" b="1" dirty="0" smtClean="0">
              <a:solidFill>
                <a:srgbClr val="FF0000"/>
              </a:solidFill>
              <a:latin typeface="Arial" pitchFamily="34" charset="0"/>
              <a:cs typeface="Arial" pitchFamily="34" charset="0"/>
            </a:endParaRPr>
          </a:p>
          <a:p>
            <a:pPr marL="623888" indent="-623888">
              <a:lnSpc>
                <a:spcPct val="120000"/>
              </a:lnSpc>
              <a:buFont typeface="Wingdings" pitchFamily="2" charset="2"/>
              <a:buChar char="ü"/>
            </a:pPr>
            <a:r>
              <a:rPr lang="en-IN" altLang="en-US" sz="3700" b="1" dirty="0" smtClean="0">
                <a:solidFill>
                  <a:srgbClr val="FF0000"/>
                </a:solidFill>
                <a:latin typeface="Arial" pitchFamily="34" charset="0"/>
                <a:cs typeface="Arial" pitchFamily="34" charset="0"/>
              </a:rPr>
              <a:t>But 4.2.5 is an additional requirement  on </a:t>
            </a:r>
            <a:r>
              <a:rPr lang="en-IN" altLang="en-US" sz="3700" b="1" dirty="0" smtClean="0">
                <a:latin typeface="Arial" pitchFamily="34" charset="0"/>
                <a:cs typeface="Arial" pitchFamily="34" charset="0"/>
              </a:rPr>
              <a:t>confidentiality of identity of participant </a:t>
            </a:r>
            <a:r>
              <a:rPr lang="en-IN" altLang="en-US" sz="3700" b="1" dirty="0" smtClean="0">
                <a:solidFill>
                  <a:srgbClr val="FF0000"/>
                </a:solidFill>
                <a:latin typeface="Arial" pitchFamily="34" charset="0"/>
                <a:cs typeface="Arial" pitchFamily="34" charset="0"/>
              </a:rPr>
              <a:t>– </a:t>
            </a:r>
            <a:r>
              <a:rPr lang="en-IN" altLang="en-US" sz="3700" b="1" dirty="0" smtClean="0">
                <a:solidFill>
                  <a:srgbClr val="0000FF"/>
                </a:solidFill>
                <a:latin typeface="Arial" pitchFamily="34" charset="0"/>
                <a:cs typeface="Arial" pitchFamily="34" charset="0"/>
              </a:rPr>
              <a:t>Shifted from Clause 4.10.1 of old </a:t>
            </a:r>
            <a:r>
              <a:rPr lang="en-IN" sz="4000" b="1" dirty="0" smtClean="0">
                <a:solidFill>
                  <a:srgbClr val="0000FF"/>
                </a:solidFill>
                <a:latin typeface="Tahoma" pitchFamily="34" charset="0"/>
                <a:ea typeface="Tahoma" pitchFamily="34" charset="0"/>
                <a:cs typeface="Tahoma" pitchFamily="34" charset="0"/>
              </a:rPr>
              <a:t>17043 </a:t>
            </a:r>
            <a:r>
              <a:rPr lang="en-IN" altLang="en-US" sz="3700" b="1" dirty="0" smtClean="0">
                <a:solidFill>
                  <a:srgbClr val="0000FF"/>
                </a:solidFill>
                <a:latin typeface="Arial" pitchFamily="34" charset="0"/>
                <a:cs typeface="Arial" pitchFamily="34" charset="0"/>
              </a:rPr>
              <a:t>std. </a:t>
            </a:r>
          </a:p>
          <a:p>
            <a:pPr marL="623888" indent="-623888">
              <a:lnSpc>
                <a:spcPct val="120000"/>
              </a:lnSpc>
              <a:buNone/>
            </a:pPr>
            <a:endParaRPr lang="en-IN" altLang="en-US" sz="1700" b="1" dirty="0" smtClean="0">
              <a:solidFill>
                <a:srgbClr val="0000FF"/>
              </a:solidFill>
              <a:latin typeface="Arial" pitchFamily="34" charset="0"/>
              <a:cs typeface="Arial" pitchFamily="34" charset="0"/>
            </a:endParaRPr>
          </a:p>
          <a:p>
            <a:pPr marL="623888" indent="-623888">
              <a:lnSpc>
                <a:spcPct val="120000"/>
              </a:lnSpc>
              <a:buFont typeface="Wingdings" pitchFamily="2" charset="2"/>
              <a:buChar char="ü"/>
            </a:pPr>
            <a:r>
              <a:rPr lang="en-IN" altLang="en-US" sz="3700" b="1" dirty="0" smtClean="0">
                <a:solidFill>
                  <a:srgbClr val="FF0000"/>
                </a:solidFill>
                <a:latin typeface="Arial" pitchFamily="34" charset="0"/>
                <a:cs typeface="Arial" pitchFamily="34" charset="0"/>
              </a:rPr>
              <a:t>Deleted clauses 4.10.3 &amp; 4.10.4 of old </a:t>
            </a:r>
            <a:r>
              <a:rPr lang="en-IN" sz="4000" b="1" dirty="0" smtClean="0">
                <a:solidFill>
                  <a:srgbClr val="FF0000"/>
                </a:solidFill>
                <a:latin typeface="Tahoma" pitchFamily="34" charset="0"/>
                <a:ea typeface="Tahoma" pitchFamily="34" charset="0"/>
                <a:cs typeface="Tahoma" pitchFamily="34" charset="0"/>
              </a:rPr>
              <a:t>17043 </a:t>
            </a:r>
            <a:r>
              <a:rPr lang="en-IN" altLang="en-US" sz="3700" b="1" dirty="0" smtClean="0">
                <a:solidFill>
                  <a:srgbClr val="FF0000"/>
                </a:solidFill>
                <a:latin typeface="Arial" pitchFamily="34" charset="0"/>
                <a:cs typeface="Arial" pitchFamily="34" charset="0"/>
              </a:rPr>
              <a:t>std.  </a:t>
            </a:r>
            <a:endParaRPr lang="en-US" altLang="en-US" sz="3700" b="1" dirty="0" smtClean="0">
              <a:solidFill>
                <a:srgbClr val="FF0000"/>
              </a:solidFill>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4</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672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77240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5 Structural requirements – Similar to ISO/IEC 17025:2017</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1124744"/>
            <a:ext cx="7772400" cy="5123656"/>
          </a:xfrm>
          <a:solidFill>
            <a:schemeClr val="bg1"/>
          </a:solidFill>
          <a:ln w="28575">
            <a:solidFill>
              <a:schemeClr val="tx1"/>
            </a:solidFill>
          </a:ln>
        </p:spPr>
        <p:txBody>
          <a:bodyPr>
            <a:normAutofit/>
          </a:bodyPr>
          <a:lstStyle/>
          <a:p>
            <a:pPr marL="623888" indent="-623888">
              <a:lnSpc>
                <a:spcPct val="120000"/>
              </a:lnSpc>
              <a:buFont typeface="Wingdings" pitchFamily="2" charset="2"/>
              <a:buChar char="ü"/>
            </a:pPr>
            <a:r>
              <a:rPr lang="en-US" altLang="en-US" sz="4800" b="1" dirty="0" smtClean="0">
                <a:latin typeface="Arial" pitchFamily="34" charset="0"/>
                <a:cs typeface="Arial" pitchFamily="34" charset="0"/>
              </a:rPr>
              <a:t>New standard has sub clauses from 5.1 to 5.7  </a:t>
            </a:r>
          </a:p>
          <a:p>
            <a:pPr marL="623888" indent="-623888" eaLnBrk="1" hangingPunct="1">
              <a:lnSpc>
                <a:spcPct val="120000"/>
              </a:lnSpc>
              <a:buNone/>
            </a:pPr>
            <a:endParaRPr lang="en-US" altLang="en-US" sz="1800" b="1" dirty="0" smtClean="0">
              <a:latin typeface="Arial" pitchFamily="34" charset="0"/>
              <a:cs typeface="Arial" pitchFamily="34" charset="0"/>
            </a:endParaRPr>
          </a:p>
          <a:p>
            <a:pPr marL="623888" indent="-623888">
              <a:lnSpc>
                <a:spcPct val="120000"/>
              </a:lnSpc>
              <a:buFont typeface="Wingdings" pitchFamily="2" charset="2"/>
              <a:buChar char="ü"/>
            </a:pPr>
            <a:r>
              <a:rPr lang="en-IN" sz="4800" b="1" dirty="0" smtClean="0">
                <a:solidFill>
                  <a:srgbClr val="FF0000"/>
                </a:solidFill>
                <a:latin typeface="Arial" pitchFamily="34" charset="0"/>
                <a:cs typeface="Arial" pitchFamily="34" charset="0"/>
              </a:rPr>
              <a:t>No changes in the contents  </a:t>
            </a:r>
          </a:p>
          <a:p>
            <a:pPr marL="623888" indent="-623888">
              <a:lnSpc>
                <a:spcPct val="120000"/>
              </a:lnSpc>
              <a:buNone/>
            </a:pPr>
            <a:endParaRPr lang="en-IN" sz="1800" b="1" dirty="0" smtClean="0">
              <a:solidFill>
                <a:srgbClr val="FF0000"/>
              </a:solidFill>
              <a:latin typeface="Arial" pitchFamily="34" charset="0"/>
              <a:cs typeface="Arial" pitchFamily="34" charset="0"/>
            </a:endParaRPr>
          </a:p>
          <a:p>
            <a:pPr marL="623888" indent="-623888">
              <a:lnSpc>
                <a:spcPct val="120000"/>
              </a:lnSpc>
              <a:buFont typeface="Wingdings" pitchFamily="2" charset="2"/>
              <a:buChar char="ü"/>
            </a:pPr>
            <a:endParaRPr lang="en-US" altLang="en-US" sz="4800" b="1" dirty="0" smtClean="0">
              <a:solidFill>
                <a:srgbClr val="0000FF"/>
              </a:solidFill>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5</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77240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6.1 General– Similar to ISO/IEC 17025:2017</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980728"/>
            <a:ext cx="7772400" cy="5400600"/>
          </a:xfrm>
          <a:solidFill>
            <a:schemeClr val="bg1"/>
          </a:solidFill>
          <a:ln w="28575">
            <a:solidFill>
              <a:schemeClr val="tx1"/>
            </a:solidFill>
          </a:ln>
        </p:spPr>
        <p:txBody>
          <a:bodyPr>
            <a:noAutofit/>
          </a:bodyPr>
          <a:lstStyle/>
          <a:p>
            <a:pPr marL="442913" indent="-442913" eaLnBrk="1" hangingPunct="1">
              <a:lnSpc>
                <a:spcPct val="110000"/>
              </a:lnSpc>
              <a:buFont typeface="Wingdings" pitchFamily="2" charset="2"/>
              <a:buChar char="ü"/>
            </a:pPr>
            <a:r>
              <a:rPr lang="en-US" altLang="en-US" sz="2100" b="1" dirty="0" smtClean="0">
                <a:latin typeface="Tahoma" pitchFamily="34" charset="0"/>
                <a:ea typeface="Tahoma" pitchFamily="34" charset="0"/>
                <a:cs typeface="Tahoma" pitchFamily="34" charset="0"/>
              </a:rPr>
              <a:t>New standard has sub clauses from 6.1.1 to 6.1.3 </a:t>
            </a:r>
            <a:r>
              <a:rPr lang="en-US" altLang="en-US" sz="2100" b="1" dirty="0" smtClean="0">
                <a:solidFill>
                  <a:srgbClr val="FF0000"/>
                </a:solidFill>
                <a:latin typeface="Tahoma" pitchFamily="34" charset="0"/>
                <a:ea typeface="Tahoma" pitchFamily="34" charset="0"/>
                <a:cs typeface="Tahoma" pitchFamily="34" charset="0"/>
              </a:rPr>
              <a:t>(two additional clauses)</a:t>
            </a:r>
          </a:p>
          <a:p>
            <a:pPr marL="442913" indent="-442913" eaLnBrk="1" hangingPunct="1">
              <a:lnSpc>
                <a:spcPct val="110000"/>
              </a:lnSpc>
              <a:buNone/>
            </a:pPr>
            <a:endParaRPr lang="en-US" altLang="en-US" sz="500" b="1" dirty="0" smtClean="0">
              <a:latin typeface="Tahoma" pitchFamily="34" charset="0"/>
              <a:ea typeface="Tahoma" pitchFamily="34" charset="0"/>
              <a:cs typeface="Tahoma" pitchFamily="34" charset="0"/>
            </a:endParaRPr>
          </a:p>
          <a:p>
            <a:pPr marL="442913" indent="-442913">
              <a:lnSpc>
                <a:spcPct val="110000"/>
              </a:lnSpc>
              <a:buFont typeface="Wingdings" pitchFamily="2" charset="2"/>
              <a:buChar char="ü"/>
            </a:pPr>
            <a:r>
              <a:rPr lang="en-US" sz="2100" b="1" u="sng" dirty="0" smtClean="0">
                <a:solidFill>
                  <a:srgbClr val="FF0000"/>
                </a:solidFill>
                <a:latin typeface="Tahoma" pitchFamily="34" charset="0"/>
                <a:ea typeface="Tahoma" pitchFamily="34" charset="0"/>
                <a:cs typeface="Tahoma" pitchFamily="34" charset="0"/>
              </a:rPr>
              <a:t>Addition-1:</a:t>
            </a:r>
            <a:r>
              <a:rPr lang="en-US" sz="2100" b="1" dirty="0" smtClean="0">
                <a:solidFill>
                  <a:srgbClr val="FF0000"/>
                </a:solidFill>
                <a:latin typeface="Tahoma" pitchFamily="34" charset="0"/>
                <a:ea typeface="Tahoma" pitchFamily="34" charset="0"/>
                <a:cs typeface="Tahoma" pitchFamily="34" charset="0"/>
              </a:rPr>
              <a:t> </a:t>
            </a:r>
            <a:r>
              <a:rPr lang="en-US" sz="2100" b="1" dirty="0" smtClean="0">
                <a:latin typeface="Tahoma" pitchFamily="34" charset="0"/>
                <a:ea typeface="Tahoma" pitchFamily="34" charset="0"/>
                <a:cs typeface="Tahoma" pitchFamily="34" charset="0"/>
              </a:rPr>
              <a:t>6.1.2 Measurements or tests conducted under the responsibility of the PT provider, related to PT item characterization or for assessing homogeneity and stability, shall be conducted </a:t>
            </a:r>
            <a:r>
              <a:rPr lang="en-US" sz="2100" b="1" dirty="0" smtClean="0">
                <a:solidFill>
                  <a:srgbClr val="0000FF"/>
                </a:solidFill>
                <a:latin typeface="Tahoma" pitchFamily="34" charset="0"/>
                <a:ea typeface="Tahoma" pitchFamily="34" charset="0"/>
                <a:cs typeface="Tahoma" pitchFamily="34" charset="0"/>
              </a:rPr>
              <a:t>in accordance with the relevant requirements of ISO/IEC 17025 (excluding Management System requirements)</a:t>
            </a:r>
          </a:p>
          <a:p>
            <a:pPr marL="442913" indent="-442913">
              <a:lnSpc>
                <a:spcPct val="110000"/>
              </a:lnSpc>
              <a:buNone/>
            </a:pPr>
            <a:endParaRPr lang="en-IN" sz="500" b="1" dirty="0" smtClean="0">
              <a:solidFill>
                <a:srgbClr val="FF0000"/>
              </a:solidFill>
              <a:latin typeface="Tahoma" pitchFamily="34" charset="0"/>
              <a:ea typeface="Tahoma" pitchFamily="34" charset="0"/>
              <a:cs typeface="Tahoma" pitchFamily="34" charset="0"/>
            </a:endParaRPr>
          </a:p>
          <a:p>
            <a:pPr marL="442913" indent="-442913">
              <a:lnSpc>
                <a:spcPct val="110000"/>
              </a:lnSpc>
              <a:buFont typeface="Wingdings" pitchFamily="2" charset="2"/>
              <a:buChar char="ü"/>
            </a:pPr>
            <a:r>
              <a:rPr lang="en-US" sz="2100" b="1" u="sng" dirty="0" smtClean="0">
                <a:solidFill>
                  <a:srgbClr val="FF0000"/>
                </a:solidFill>
                <a:latin typeface="Tahoma" pitchFamily="34" charset="0"/>
                <a:ea typeface="Tahoma" pitchFamily="34" charset="0"/>
                <a:cs typeface="Tahoma" pitchFamily="34" charset="0"/>
              </a:rPr>
              <a:t>Addition-2:</a:t>
            </a:r>
            <a:r>
              <a:rPr lang="en-US" sz="2100" b="1" dirty="0" smtClean="0">
                <a:latin typeface="Tahoma" pitchFamily="34" charset="0"/>
                <a:ea typeface="Tahoma" pitchFamily="34" charset="0"/>
                <a:cs typeface="Tahoma" pitchFamily="34" charset="0"/>
              </a:rPr>
              <a:t> 6.1.3  Where the PT item is a material that meets the definition of “reference material”, it shall be produced </a:t>
            </a:r>
            <a:r>
              <a:rPr lang="en-US" sz="2100" b="1" dirty="0" smtClean="0">
                <a:solidFill>
                  <a:srgbClr val="0000FF"/>
                </a:solidFill>
                <a:latin typeface="Tahoma" pitchFamily="34" charset="0"/>
                <a:ea typeface="Tahoma" pitchFamily="34" charset="0"/>
                <a:cs typeface="Tahoma" pitchFamily="34" charset="0"/>
              </a:rPr>
              <a:t>under conditions that meet the relevant requirements of ISO 17034 (excluding Management System requirements)</a:t>
            </a:r>
            <a:endParaRPr lang="en-IN" sz="2100" b="1" dirty="0" smtClean="0">
              <a:solidFill>
                <a:srgbClr val="0000FF"/>
              </a:solidFill>
              <a:latin typeface="Tahoma" pitchFamily="34" charset="0"/>
              <a:ea typeface="Tahoma" pitchFamily="34" charset="0"/>
              <a:cs typeface="Tahoma" pitchFamily="34" charset="0"/>
            </a:endParaRPr>
          </a:p>
          <a:p>
            <a:pPr marL="623888" indent="-623888">
              <a:lnSpc>
                <a:spcPct val="110000"/>
              </a:lnSpc>
              <a:buFont typeface="Wingdings" pitchFamily="2" charset="2"/>
              <a:buChar char="ü"/>
            </a:pPr>
            <a:endParaRPr lang="en-US" altLang="en-US" sz="2200" b="1" dirty="0" smtClean="0">
              <a:solidFill>
                <a:srgbClr val="0000FF"/>
              </a:solidFill>
              <a:latin typeface="Tahoma" pitchFamily="34" charset="0"/>
              <a:ea typeface="Tahoma" pitchFamily="34" charset="0"/>
              <a:cs typeface="Tahoma" pitchFamily="34" charset="0"/>
            </a:endParaRPr>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6</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77240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6.2 Personnel – Some changes in </a:t>
            </a:r>
            <a:r>
              <a:rPr lang="en-IN" sz="2100" b="1" u="sng" dirty="0" smtClean="0">
                <a:latin typeface="Arial" pitchFamily="34" charset="0"/>
                <a:cs typeface="Arial" pitchFamily="34" charset="0"/>
              </a:rPr>
              <a:t>old 17043 standard  - Clause 4.2</a:t>
            </a:r>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980728"/>
            <a:ext cx="7772400" cy="5400600"/>
          </a:xfrm>
          <a:solidFill>
            <a:schemeClr val="bg1"/>
          </a:solidFill>
          <a:ln w="28575">
            <a:solidFill>
              <a:schemeClr val="tx1"/>
            </a:solidFill>
          </a:ln>
        </p:spPr>
        <p:txBody>
          <a:bodyPr>
            <a:noAutofit/>
          </a:bodyPr>
          <a:lstStyle/>
          <a:p>
            <a:pPr marL="442913" indent="-442913" eaLnBrk="1" hangingPunct="1">
              <a:lnSpc>
                <a:spcPct val="120000"/>
              </a:lnSpc>
              <a:buFont typeface="Wingdings" pitchFamily="2" charset="2"/>
              <a:buChar char="ü"/>
            </a:pPr>
            <a:r>
              <a:rPr lang="en-US" altLang="en-US" sz="2000" b="1" dirty="0" smtClean="0">
                <a:latin typeface="Tahoma" pitchFamily="34" charset="0"/>
                <a:ea typeface="Tahoma" pitchFamily="34" charset="0"/>
                <a:cs typeface="Tahoma" pitchFamily="34" charset="0"/>
              </a:rPr>
              <a:t>New standard has sub clauses from 6.2.1 to 6.2.7 </a:t>
            </a:r>
            <a:r>
              <a:rPr lang="en-US" altLang="en-US" sz="2000" b="1" dirty="0" smtClean="0">
                <a:solidFill>
                  <a:srgbClr val="FF0000"/>
                </a:solidFill>
                <a:latin typeface="Tahoma" pitchFamily="34" charset="0"/>
                <a:ea typeface="Tahoma" pitchFamily="34" charset="0"/>
                <a:cs typeface="Tahoma" pitchFamily="34" charset="0"/>
              </a:rPr>
              <a:t> </a:t>
            </a:r>
          </a:p>
          <a:p>
            <a:pPr marL="442913" indent="-442913" eaLnBrk="1" hangingPunct="1">
              <a:lnSpc>
                <a:spcPct val="120000"/>
              </a:lnSpc>
              <a:buNone/>
            </a:pPr>
            <a:endParaRPr lang="en-US" altLang="en-US" sz="400" b="1" dirty="0" smtClean="0">
              <a:latin typeface="Tahoma" pitchFamily="34" charset="0"/>
              <a:ea typeface="Tahoma" pitchFamily="34" charset="0"/>
              <a:cs typeface="Tahoma" pitchFamily="34" charset="0"/>
            </a:endParaRPr>
          </a:p>
          <a:p>
            <a:pPr marL="442913" indent="-442913">
              <a:lnSpc>
                <a:spcPct val="120000"/>
              </a:lnSpc>
              <a:buFont typeface="Wingdings" pitchFamily="2" charset="2"/>
              <a:buChar char="ü"/>
            </a:pPr>
            <a:r>
              <a:rPr lang="en-IN" sz="2000" b="1" dirty="0" smtClean="0">
                <a:latin typeface="Tahoma" pitchFamily="34" charset="0"/>
                <a:ea typeface="Tahoma" pitchFamily="34" charset="0"/>
                <a:cs typeface="Tahoma" pitchFamily="34" charset="0"/>
              </a:rPr>
              <a:t>Employment of temporary personnel given in 4.2.3 of old 17043 standard  </a:t>
            </a:r>
            <a:r>
              <a:rPr lang="en-IN" sz="2000" b="1" dirty="0" smtClean="0">
                <a:solidFill>
                  <a:srgbClr val="FF0000"/>
                </a:solidFill>
                <a:latin typeface="Tahoma" pitchFamily="34" charset="0"/>
                <a:ea typeface="Tahoma" pitchFamily="34" charset="0"/>
                <a:cs typeface="Tahoma" pitchFamily="34" charset="0"/>
              </a:rPr>
              <a:t>is not mentioned. No mention about Advisory Group </a:t>
            </a:r>
            <a:r>
              <a:rPr lang="en-IN" sz="2000" b="1" dirty="0" smtClean="0">
                <a:solidFill>
                  <a:srgbClr val="FF0000"/>
                </a:solidFill>
                <a:latin typeface="Tahoma" pitchFamily="34" charset="0"/>
                <a:ea typeface="Tahoma" pitchFamily="34" charset="0"/>
                <a:cs typeface="Tahoma" pitchFamily="34" charset="0"/>
              </a:rPr>
              <a:t>explicitly in this clause.</a:t>
            </a:r>
            <a:endParaRPr lang="en-IN" sz="2000" b="1" dirty="0" smtClean="0">
              <a:solidFill>
                <a:srgbClr val="FF0000"/>
              </a:solidFill>
              <a:latin typeface="Tahoma" pitchFamily="34" charset="0"/>
              <a:ea typeface="Tahoma" pitchFamily="34" charset="0"/>
              <a:cs typeface="Tahoma" pitchFamily="34" charset="0"/>
            </a:endParaRPr>
          </a:p>
          <a:p>
            <a:pPr marL="442913" indent="-442913">
              <a:lnSpc>
                <a:spcPct val="120000"/>
              </a:lnSpc>
              <a:buNone/>
            </a:pPr>
            <a:endParaRPr lang="en-IN" sz="400" b="1" dirty="0" smtClean="0">
              <a:solidFill>
                <a:srgbClr val="FF0000"/>
              </a:solidFill>
              <a:latin typeface="Tahoma" pitchFamily="34" charset="0"/>
              <a:ea typeface="Tahoma" pitchFamily="34" charset="0"/>
              <a:cs typeface="Tahoma" pitchFamily="34" charset="0"/>
            </a:endParaRPr>
          </a:p>
          <a:p>
            <a:pPr marL="442913" indent="-442913">
              <a:lnSpc>
                <a:spcPct val="120000"/>
              </a:lnSpc>
              <a:buFont typeface="Wingdings" pitchFamily="2" charset="2"/>
              <a:buChar char="ü"/>
            </a:pPr>
            <a:r>
              <a:rPr lang="en-IN" sz="2000" b="1" dirty="0" smtClean="0">
                <a:latin typeface="Tahoma" pitchFamily="34" charset="0"/>
                <a:ea typeface="Tahoma" pitchFamily="34" charset="0"/>
                <a:cs typeface="Tahoma" pitchFamily="34" charset="0"/>
              </a:rPr>
              <a:t>Authorization of personnel given in 4.2.4 of old 17043 standard  </a:t>
            </a:r>
            <a:r>
              <a:rPr lang="en-IN" sz="2000" b="1" dirty="0" smtClean="0">
                <a:solidFill>
                  <a:srgbClr val="FF0000"/>
                </a:solidFill>
                <a:latin typeface="Tahoma" pitchFamily="34" charset="0"/>
                <a:ea typeface="Tahoma" pitchFamily="34" charset="0"/>
                <a:cs typeface="Tahoma" pitchFamily="34" charset="0"/>
              </a:rPr>
              <a:t>is changed. </a:t>
            </a:r>
            <a:r>
              <a:rPr lang="en-IN" sz="2000" b="1" dirty="0" smtClean="0">
                <a:latin typeface="Tahoma" pitchFamily="34" charset="0"/>
                <a:ea typeface="Tahoma" pitchFamily="34" charset="0"/>
                <a:cs typeface="Tahoma" pitchFamily="34" charset="0"/>
              </a:rPr>
              <a:t>Authorization is specified </a:t>
            </a:r>
            <a:r>
              <a:rPr lang="en-IN" sz="2000" b="1" dirty="0" smtClean="0">
                <a:solidFill>
                  <a:srgbClr val="FF0000"/>
                </a:solidFill>
                <a:latin typeface="Tahoma" pitchFamily="34" charset="0"/>
                <a:ea typeface="Tahoma" pitchFamily="34" charset="0"/>
                <a:cs typeface="Tahoma" pitchFamily="34" charset="0"/>
              </a:rPr>
              <a:t>only for 5 activities against</a:t>
            </a:r>
            <a:r>
              <a:rPr lang="en-IN" sz="2000" b="1" dirty="0" smtClean="0">
                <a:latin typeface="Tahoma" pitchFamily="34" charset="0"/>
                <a:ea typeface="Tahoma" pitchFamily="34" charset="0"/>
                <a:cs typeface="Tahoma" pitchFamily="34" charset="0"/>
              </a:rPr>
              <a:t> </a:t>
            </a:r>
            <a:r>
              <a:rPr lang="en-IN" sz="2000" b="1" dirty="0" smtClean="0">
                <a:solidFill>
                  <a:srgbClr val="0000FF"/>
                </a:solidFill>
                <a:latin typeface="Tahoma" pitchFamily="34" charset="0"/>
                <a:ea typeface="Tahoma" pitchFamily="34" charset="0"/>
                <a:cs typeface="Tahoma" pitchFamily="34" charset="0"/>
              </a:rPr>
              <a:t>11 activities given in old 17043 standard</a:t>
            </a:r>
          </a:p>
          <a:p>
            <a:pPr marL="442913" indent="-442913">
              <a:lnSpc>
                <a:spcPct val="120000"/>
              </a:lnSpc>
              <a:buNone/>
            </a:pPr>
            <a:endParaRPr lang="en-IN" sz="400" b="1" dirty="0" smtClean="0">
              <a:solidFill>
                <a:srgbClr val="0000FF"/>
              </a:solidFill>
              <a:latin typeface="Tahoma" pitchFamily="34" charset="0"/>
              <a:ea typeface="Tahoma" pitchFamily="34" charset="0"/>
              <a:cs typeface="Tahoma" pitchFamily="34" charset="0"/>
            </a:endParaRPr>
          </a:p>
          <a:p>
            <a:pPr marL="442913" indent="-442913">
              <a:lnSpc>
                <a:spcPct val="120000"/>
              </a:lnSpc>
              <a:buFont typeface="Wingdings" pitchFamily="2" charset="2"/>
              <a:buChar char="ü"/>
            </a:pPr>
            <a:r>
              <a:rPr lang="en-IN" sz="2000" b="1" dirty="0" smtClean="0">
                <a:latin typeface="Tahoma" pitchFamily="34" charset="0"/>
                <a:ea typeface="Tahoma" pitchFamily="34" charset="0"/>
                <a:cs typeface="Tahoma" pitchFamily="34" charset="0"/>
              </a:rPr>
              <a:t>Training requirements given in the old 17043 std. in clauses 4.2.6 &amp; 4.2.7 are </a:t>
            </a:r>
            <a:r>
              <a:rPr lang="en-IN" sz="2000" b="1" dirty="0" smtClean="0">
                <a:solidFill>
                  <a:srgbClr val="FF0000"/>
                </a:solidFill>
                <a:latin typeface="Tahoma" pitchFamily="34" charset="0"/>
                <a:ea typeface="Tahoma" pitchFamily="34" charset="0"/>
                <a:cs typeface="Tahoma" pitchFamily="34" charset="0"/>
              </a:rPr>
              <a:t>deleted in the new std</a:t>
            </a:r>
            <a:r>
              <a:rPr lang="en-IN" sz="2000" b="1" dirty="0" smtClean="0">
                <a:solidFill>
                  <a:srgbClr val="0000FF"/>
                </a:solidFill>
                <a:latin typeface="Tahoma" pitchFamily="34" charset="0"/>
                <a:ea typeface="Tahoma" pitchFamily="34" charset="0"/>
                <a:cs typeface="Tahoma" pitchFamily="34" charset="0"/>
              </a:rPr>
              <a:t>. Training requirement is given briefly.</a:t>
            </a:r>
          </a:p>
          <a:p>
            <a:pPr marL="442913" indent="-442913">
              <a:lnSpc>
                <a:spcPct val="120000"/>
              </a:lnSpc>
              <a:buNone/>
            </a:pPr>
            <a:endParaRPr lang="en-IN" sz="400" b="1" dirty="0" smtClean="0">
              <a:solidFill>
                <a:srgbClr val="0000FF"/>
              </a:solidFill>
              <a:latin typeface="Tahoma" pitchFamily="34" charset="0"/>
              <a:ea typeface="Tahoma" pitchFamily="34" charset="0"/>
              <a:cs typeface="Tahoma" pitchFamily="34" charset="0"/>
            </a:endParaRPr>
          </a:p>
          <a:p>
            <a:pPr marL="442913" indent="-442913">
              <a:lnSpc>
                <a:spcPct val="120000"/>
              </a:lnSpc>
              <a:buFont typeface="Wingdings" pitchFamily="2" charset="2"/>
              <a:buChar char="ü"/>
            </a:pPr>
            <a:r>
              <a:rPr lang="en-IN" sz="2000" b="1" dirty="0" smtClean="0">
                <a:latin typeface="Tahoma" pitchFamily="34" charset="0"/>
                <a:ea typeface="Tahoma" pitchFamily="34" charset="0"/>
                <a:cs typeface="Tahoma" pitchFamily="34" charset="0"/>
              </a:rPr>
              <a:t>New standard looks more like ISO/IEC 17025:2017 – Clause 6.2</a:t>
            </a:r>
          </a:p>
          <a:p>
            <a:pPr marL="623888" indent="-623888">
              <a:lnSpc>
                <a:spcPct val="120000"/>
              </a:lnSpc>
              <a:buFont typeface="Wingdings" pitchFamily="2" charset="2"/>
              <a:buChar char="ü"/>
            </a:pPr>
            <a:endParaRPr lang="en-US" altLang="en-US" sz="2000" b="1" dirty="0" smtClean="0">
              <a:solidFill>
                <a:srgbClr val="0000FF"/>
              </a:solidFill>
              <a:latin typeface="Tahoma" pitchFamily="34" charset="0"/>
              <a:ea typeface="Tahoma" pitchFamily="34" charset="0"/>
              <a:cs typeface="Tahoma" pitchFamily="34" charset="0"/>
            </a:endParaRPr>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7</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67267">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6726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77240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6.3 Facilities &amp; environmental conditions – Some changes in </a:t>
            </a:r>
            <a:r>
              <a:rPr lang="en-IN" sz="2100" b="1" u="sng" dirty="0" smtClean="0">
                <a:latin typeface="Arial" pitchFamily="34" charset="0"/>
                <a:cs typeface="Arial" pitchFamily="34" charset="0"/>
              </a:rPr>
              <a:t>old 17043 standard  - Clause 4.3</a:t>
            </a:r>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3568" y="1052736"/>
            <a:ext cx="7772400" cy="5267672"/>
          </a:xfrm>
          <a:solidFill>
            <a:schemeClr val="bg1"/>
          </a:solidFill>
          <a:ln w="28575">
            <a:solidFill>
              <a:schemeClr val="tx1"/>
            </a:solidFill>
          </a:ln>
        </p:spPr>
        <p:txBody>
          <a:bodyPr>
            <a:noAutofit/>
          </a:bodyPr>
          <a:lstStyle/>
          <a:p>
            <a:pPr marL="442913" indent="-442913" eaLnBrk="1" hangingPunct="1">
              <a:lnSpc>
                <a:spcPct val="120000"/>
              </a:lnSpc>
              <a:buFont typeface="Wingdings" pitchFamily="2" charset="2"/>
              <a:buChar char="ü"/>
            </a:pPr>
            <a:r>
              <a:rPr lang="en-US" altLang="en-US" b="1" dirty="0" smtClean="0">
                <a:latin typeface="Arial" pitchFamily="34" charset="0"/>
                <a:cs typeface="Arial" pitchFamily="34" charset="0"/>
              </a:rPr>
              <a:t>New standard has sub clauses from 6.3.1 to 6.3.5 </a:t>
            </a:r>
            <a:r>
              <a:rPr lang="en-US" altLang="en-US" b="1" dirty="0" smtClean="0">
                <a:solidFill>
                  <a:srgbClr val="FF0000"/>
                </a:solidFill>
                <a:latin typeface="Arial" pitchFamily="34" charset="0"/>
                <a:cs typeface="Arial" pitchFamily="34" charset="0"/>
              </a:rPr>
              <a:t> </a:t>
            </a:r>
          </a:p>
          <a:p>
            <a:pPr marL="442913" indent="-442913" eaLnBrk="1" hangingPunct="1">
              <a:lnSpc>
                <a:spcPct val="120000"/>
              </a:lnSpc>
              <a:buNone/>
            </a:pPr>
            <a:endParaRPr lang="en-US" altLang="en-US" sz="800" b="1" dirty="0" smtClean="0">
              <a:latin typeface="Arial" pitchFamily="34" charset="0"/>
              <a:cs typeface="Arial" pitchFamily="34" charset="0"/>
            </a:endParaRPr>
          </a:p>
          <a:p>
            <a:pPr marL="442913" indent="-442913">
              <a:lnSpc>
                <a:spcPct val="110000"/>
              </a:lnSpc>
              <a:buFont typeface="Wingdings" pitchFamily="2" charset="2"/>
              <a:buChar char="ü"/>
            </a:pPr>
            <a:r>
              <a:rPr lang="en-IN" b="1" dirty="0" smtClean="0">
                <a:latin typeface="Arial" pitchFamily="34" charset="0"/>
                <a:cs typeface="Arial" pitchFamily="34" charset="0"/>
              </a:rPr>
              <a:t>Performance characteristics of lab method and equipment given in 4.3.6 of old 17043 standard </a:t>
            </a:r>
            <a:r>
              <a:rPr lang="en-IN" b="1" dirty="0" smtClean="0">
                <a:solidFill>
                  <a:srgbClr val="0000FF"/>
                </a:solidFill>
                <a:latin typeface="Arial" pitchFamily="34" charset="0"/>
                <a:cs typeface="Arial" pitchFamily="34" charset="0"/>
              </a:rPr>
              <a:t> </a:t>
            </a:r>
            <a:r>
              <a:rPr lang="en-IN" b="1" dirty="0" smtClean="0">
                <a:solidFill>
                  <a:srgbClr val="FF0000"/>
                </a:solidFill>
                <a:latin typeface="Arial" pitchFamily="34" charset="0"/>
                <a:cs typeface="Arial" pitchFamily="34" charset="0"/>
              </a:rPr>
              <a:t>is deleted.  </a:t>
            </a:r>
          </a:p>
          <a:p>
            <a:pPr marL="442913" indent="-442913">
              <a:lnSpc>
                <a:spcPct val="120000"/>
              </a:lnSpc>
              <a:buNone/>
            </a:pPr>
            <a:endParaRPr lang="en-IN" sz="1200" b="1" dirty="0" smtClean="0">
              <a:solidFill>
                <a:srgbClr val="FF0000"/>
              </a:solidFill>
              <a:latin typeface="Arial" pitchFamily="34" charset="0"/>
              <a:cs typeface="Arial" pitchFamily="34" charset="0"/>
            </a:endParaRPr>
          </a:p>
          <a:p>
            <a:pPr marL="442913" indent="-442913">
              <a:lnSpc>
                <a:spcPct val="110000"/>
              </a:lnSpc>
              <a:buFont typeface="Wingdings" pitchFamily="2" charset="2"/>
              <a:buChar char="ü"/>
            </a:pPr>
            <a:r>
              <a:rPr lang="en-IN" b="1" dirty="0" smtClean="0">
                <a:solidFill>
                  <a:srgbClr val="FF0000"/>
                </a:solidFill>
                <a:latin typeface="Arial" pitchFamily="34" charset="0"/>
                <a:cs typeface="Arial" pitchFamily="34" charset="0"/>
              </a:rPr>
              <a:t>Slight re arrangement of requirements given in old 17043 standard </a:t>
            </a:r>
            <a:endParaRPr lang="en-IN" b="1" dirty="0" smtClean="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8</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1" name="Rectangle 2"/>
          <p:cNvSpPr>
            <a:spLocks noGrp="1" noChangeArrowheads="1"/>
          </p:cNvSpPr>
          <p:nvPr>
            <p:ph type="title"/>
          </p:nvPr>
        </p:nvSpPr>
        <p:spPr>
          <a:xfrm>
            <a:off x="685800" y="228595"/>
            <a:ext cx="7772400" cy="680125"/>
          </a:xfrm>
          <a:solidFill>
            <a:srgbClr val="FFFFC9"/>
          </a:solidFill>
          <a:ln w="28575">
            <a:solidFill>
              <a:schemeClr val="tx1"/>
            </a:solidFill>
          </a:ln>
        </p:spPr>
        <p:txBody>
          <a:bodyPr>
            <a:noAutofit/>
          </a:bodyPr>
          <a:lstStyle/>
          <a:p>
            <a:r>
              <a:rPr lang="en-IN" sz="2100" b="1" dirty="0" smtClean="0">
                <a:latin typeface="Arial" pitchFamily="34" charset="0"/>
                <a:cs typeface="Arial" pitchFamily="34" charset="0"/>
              </a:rPr>
              <a:t/>
            </a:r>
            <a:br>
              <a:rPr lang="en-IN" sz="2100" b="1" dirty="0" smtClean="0">
                <a:latin typeface="Arial" pitchFamily="34" charset="0"/>
                <a:cs typeface="Arial" pitchFamily="34" charset="0"/>
              </a:rPr>
            </a:br>
            <a:r>
              <a:rPr lang="en-IN" sz="2100" b="1" dirty="0" smtClean="0">
                <a:latin typeface="Arial" pitchFamily="34" charset="0"/>
                <a:cs typeface="Arial" pitchFamily="34" charset="0"/>
              </a:rPr>
              <a:t> Clause 6.4 Externally provided products and services – Similar to ISO/IEC 17025:2017</a:t>
            </a:r>
            <a:br>
              <a:rPr lang="en-IN" sz="2100" b="1" dirty="0" smtClean="0">
                <a:latin typeface="Arial" pitchFamily="34" charset="0"/>
                <a:cs typeface="Arial" pitchFamily="34" charset="0"/>
              </a:rPr>
            </a:br>
            <a:endParaRPr lang="en-IN" sz="2100" b="1" dirty="0" smtClean="0">
              <a:latin typeface="Tahoma" pitchFamily="34" charset="0"/>
              <a:ea typeface="Tahoma" pitchFamily="34" charset="0"/>
              <a:cs typeface="Tahoma" pitchFamily="34" charset="0"/>
            </a:endParaRPr>
          </a:p>
        </p:txBody>
      </p:sp>
      <p:sp>
        <p:nvSpPr>
          <p:cNvPr id="267267" name="Rectangle 3"/>
          <p:cNvSpPr>
            <a:spLocks noGrp="1" noChangeArrowheads="1"/>
          </p:cNvSpPr>
          <p:nvPr>
            <p:ph idx="1"/>
          </p:nvPr>
        </p:nvSpPr>
        <p:spPr>
          <a:xfrm>
            <a:off x="685800" y="980728"/>
            <a:ext cx="7772400" cy="5112568"/>
          </a:xfrm>
          <a:solidFill>
            <a:schemeClr val="bg1"/>
          </a:solidFill>
          <a:ln w="28575">
            <a:solidFill>
              <a:schemeClr val="tx1"/>
            </a:solidFill>
          </a:ln>
        </p:spPr>
        <p:txBody>
          <a:bodyPr>
            <a:noAutofit/>
          </a:bodyPr>
          <a:lstStyle/>
          <a:p>
            <a:pPr marL="442913" indent="-442913" eaLnBrk="1" hangingPunct="1">
              <a:lnSpc>
                <a:spcPct val="120000"/>
              </a:lnSpc>
              <a:buFont typeface="Wingdings" pitchFamily="2" charset="2"/>
              <a:buChar char="ü"/>
            </a:pPr>
            <a:r>
              <a:rPr lang="en-US" altLang="en-US" sz="2400" b="1" dirty="0" smtClean="0">
                <a:latin typeface="Tahoma" pitchFamily="34" charset="0"/>
                <a:ea typeface="Tahoma" pitchFamily="34" charset="0"/>
                <a:cs typeface="Tahoma" pitchFamily="34" charset="0"/>
              </a:rPr>
              <a:t>New standard has sub clauses from 6.4.1 to 6.4.6</a:t>
            </a:r>
            <a:endParaRPr lang="en-US" altLang="en-US" sz="2400" b="1" dirty="0" smtClean="0">
              <a:solidFill>
                <a:srgbClr val="FF0000"/>
              </a:solidFill>
              <a:latin typeface="Tahoma" pitchFamily="34" charset="0"/>
              <a:ea typeface="Tahoma" pitchFamily="34" charset="0"/>
              <a:cs typeface="Tahoma" pitchFamily="34" charset="0"/>
            </a:endParaRPr>
          </a:p>
          <a:p>
            <a:pPr marL="442913" indent="-442913" eaLnBrk="1" hangingPunct="1">
              <a:lnSpc>
                <a:spcPct val="120000"/>
              </a:lnSpc>
              <a:buNone/>
            </a:pPr>
            <a:endParaRPr lang="en-US" altLang="en-US" sz="300" b="1" dirty="0" smtClean="0">
              <a:latin typeface="Tahoma" pitchFamily="34" charset="0"/>
              <a:ea typeface="Tahoma" pitchFamily="34" charset="0"/>
              <a:cs typeface="Tahoma" pitchFamily="34" charset="0"/>
            </a:endParaRPr>
          </a:p>
          <a:p>
            <a:pPr marL="442913" indent="-442913">
              <a:lnSpc>
                <a:spcPct val="110000"/>
              </a:lnSpc>
              <a:buFont typeface="Wingdings" pitchFamily="2" charset="2"/>
              <a:buChar char="ü"/>
            </a:pPr>
            <a:r>
              <a:rPr lang="en-IN" sz="2600" b="1" dirty="0" smtClean="0">
                <a:solidFill>
                  <a:srgbClr val="FF0000"/>
                </a:solidFill>
                <a:latin typeface="Tahoma" pitchFamily="34" charset="0"/>
                <a:ea typeface="Tahoma" pitchFamily="34" charset="0"/>
                <a:cs typeface="Tahoma" pitchFamily="34" charset="0"/>
              </a:rPr>
              <a:t>Old 17043 standard two clauses 5.5 – </a:t>
            </a:r>
            <a:r>
              <a:rPr lang="en-IN" sz="2600" b="1" dirty="0" smtClean="0">
                <a:latin typeface="Tahoma" pitchFamily="34" charset="0"/>
                <a:ea typeface="Tahoma" pitchFamily="34" charset="0"/>
                <a:cs typeface="Tahoma" pitchFamily="34" charset="0"/>
              </a:rPr>
              <a:t>Subcontracting services &amp; 5.6 Purchasing services and supplies</a:t>
            </a:r>
            <a:r>
              <a:rPr lang="en-IN" sz="2600" b="1" dirty="0" smtClean="0">
                <a:solidFill>
                  <a:srgbClr val="FF0000"/>
                </a:solidFill>
                <a:latin typeface="Tahoma" pitchFamily="34" charset="0"/>
                <a:ea typeface="Tahoma" pitchFamily="34" charset="0"/>
                <a:cs typeface="Tahoma" pitchFamily="34" charset="0"/>
              </a:rPr>
              <a:t> are combined</a:t>
            </a:r>
          </a:p>
          <a:p>
            <a:pPr marL="442913" indent="-442913">
              <a:lnSpc>
                <a:spcPct val="120000"/>
              </a:lnSpc>
              <a:buNone/>
            </a:pPr>
            <a:endParaRPr lang="en-IN" sz="100" b="1" dirty="0" smtClean="0">
              <a:solidFill>
                <a:srgbClr val="FF0000"/>
              </a:solidFill>
              <a:latin typeface="Tahoma" pitchFamily="34" charset="0"/>
              <a:ea typeface="Tahoma" pitchFamily="34" charset="0"/>
              <a:cs typeface="Tahoma" pitchFamily="34" charset="0"/>
            </a:endParaRPr>
          </a:p>
          <a:p>
            <a:pPr marL="442913" indent="-442913">
              <a:lnSpc>
                <a:spcPct val="110000"/>
              </a:lnSpc>
              <a:buFont typeface="Wingdings" pitchFamily="2" charset="2"/>
              <a:buChar char="ü"/>
            </a:pPr>
            <a:r>
              <a:rPr lang="en-IN" sz="2600" b="1" dirty="0" smtClean="0">
                <a:latin typeface="Tahoma" pitchFamily="34" charset="0"/>
                <a:ea typeface="Tahoma" pitchFamily="34" charset="0"/>
                <a:cs typeface="Tahoma" pitchFamily="34" charset="0"/>
              </a:rPr>
              <a:t>Looks like clause 6.6 of ISO/IEC 17025:2017, but </a:t>
            </a:r>
            <a:r>
              <a:rPr lang="en-IN" sz="2600" b="1" dirty="0" smtClean="0">
                <a:solidFill>
                  <a:srgbClr val="0000FF"/>
                </a:solidFill>
                <a:latin typeface="Tahoma" pitchFamily="34" charset="0"/>
                <a:ea typeface="Tahoma" pitchFamily="34" charset="0"/>
                <a:cs typeface="Tahoma" pitchFamily="34" charset="0"/>
              </a:rPr>
              <a:t>some additional requirements are given </a:t>
            </a:r>
            <a:r>
              <a:rPr lang="en-IN" sz="2600" b="1" dirty="0" smtClean="0">
                <a:solidFill>
                  <a:srgbClr val="FF0000"/>
                </a:solidFill>
                <a:latin typeface="Tahoma" pitchFamily="34" charset="0"/>
                <a:ea typeface="Tahoma" pitchFamily="34" charset="0"/>
                <a:cs typeface="Tahoma" pitchFamily="34" charset="0"/>
              </a:rPr>
              <a:t>by shifting  </a:t>
            </a:r>
            <a:r>
              <a:rPr lang="en-IN" sz="2600" b="1" dirty="0" smtClean="0">
                <a:latin typeface="Tahoma" pitchFamily="34" charset="0"/>
                <a:ea typeface="Tahoma" pitchFamily="34" charset="0"/>
                <a:cs typeface="Tahoma" pitchFamily="34" charset="0"/>
              </a:rPr>
              <a:t>the clauses 5.5.1, 5.5.2, 5.5.3 &amp; 5.5.4 from the old 17043 standard as clauses 6.4.1, 6.4.2, 6.4.3 and 6.4.6 in the new 17043 standard</a:t>
            </a:r>
          </a:p>
          <a:p>
            <a:pPr marL="623888" indent="-623888">
              <a:lnSpc>
                <a:spcPct val="120000"/>
              </a:lnSpc>
              <a:buFont typeface="Wingdings" pitchFamily="2" charset="2"/>
              <a:buChar char="ü"/>
            </a:pPr>
            <a:endParaRPr lang="en-US" altLang="en-US" sz="2400" b="1" dirty="0" smtClean="0">
              <a:latin typeface="Tahoma" pitchFamily="34" charset="0"/>
              <a:ea typeface="Tahoma" pitchFamily="34" charset="0"/>
              <a:cs typeface="Tahoma" pitchFamily="34" charset="0"/>
            </a:endParaRPr>
          </a:p>
        </p:txBody>
      </p:sp>
      <p:sp>
        <p:nvSpPr>
          <p:cNvPr id="5" name="Footer Placeholder 4"/>
          <p:cNvSpPr>
            <a:spLocks noGrp="1"/>
          </p:cNvSpPr>
          <p:nvPr>
            <p:ph type="ftr" sz="quarter" idx="11"/>
          </p:nvPr>
        </p:nvSpPr>
        <p:spPr/>
        <p:txBody>
          <a:bodyPr/>
          <a:lstStyle/>
          <a:p>
            <a:r>
              <a:rPr lang="en-IN" smtClean="0"/>
              <a:t>S.SUBRAMANIAN</a:t>
            </a:r>
            <a:endParaRPr lang="en-IN"/>
          </a:p>
        </p:txBody>
      </p:sp>
      <p:sp>
        <p:nvSpPr>
          <p:cNvPr id="63490" name="Slide Number Placeholder 5"/>
          <p:cNvSpPr>
            <a:spLocks noGrp="1"/>
          </p:cNvSpPr>
          <p:nvPr>
            <p:ph type="sldNum" sz="quarter" idx="12"/>
          </p:nvPr>
        </p:nvSpPr>
        <p:spPr>
          <a:noFill/>
          <a:ln>
            <a:miter lim="800000"/>
            <a:headEnd/>
            <a:tailEnd/>
          </a:ln>
        </p:spPr>
        <p:txBody>
          <a:bodyPr/>
          <a:lstStyle/>
          <a:p>
            <a:fld id="{310E62AA-FCC1-457A-9BD6-F674913DCBCF}" type="slidenum">
              <a:rPr lang="en-US" altLang="en-US" sz="2000" b="1" smtClean="0">
                <a:solidFill>
                  <a:srgbClr val="0000FF"/>
                </a:solidFill>
                <a:latin typeface="Arial" pitchFamily="34" charset="0"/>
                <a:cs typeface="Arial" pitchFamily="34" charset="0"/>
              </a:rPr>
              <a:pPr/>
              <a:t>9</a:t>
            </a:fld>
            <a:endParaRPr lang="en-US" altLang="en-US" sz="2000" b="1" dirty="0" smtClean="0">
              <a:solidFill>
                <a:srgbClr val="0000FF"/>
              </a:solidFill>
              <a:latin typeface="Arial" pitchFamily="34" charset="0"/>
              <a:cs typeface="Arial" pitchFamily="34" charset="0"/>
            </a:endParaRPr>
          </a:p>
        </p:txBody>
      </p:sp>
      <p:sp>
        <p:nvSpPr>
          <p:cNvPr id="6" name="Date Placeholder 5"/>
          <p:cNvSpPr>
            <a:spLocks noGrp="1"/>
          </p:cNvSpPr>
          <p:nvPr>
            <p:ph type="dt" sz="half" idx="10"/>
          </p:nvPr>
        </p:nvSpPr>
        <p:spPr/>
        <p:txBody>
          <a:bodyPr/>
          <a:lstStyle/>
          <a:p>
            <a:fld id="{E66F20B3-9D27-44F1-9DB2-7350A2833273}" type="datetime1">
              <a:rPr lang="en-IN" smtClean="0"/>
              <a:pPr/>
              <a:t>06-07-2023</a:t>
            </a:fld>
            <a:endParaRPr lang="en-I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726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7267">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726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72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7267" grpId="0" uiExpand="1" build="p"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782</TotalTime>
  <Words>2048</Words>
  <Application>Microsoft Office PowerPoint</Application>
  <PresentationFormat>On-screen Show (4:3)</PresentationFormat>
  <Paragraphs>350</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 Changes in ISO/IEC 17043:2023     S. Subramanian </vt:lpstr>
      <vt:lpstr> Main changes are</vt:lpstr>
      <vt:lpstr>  Clause 4.1 Impartiality – Similar to ISO/IEC 17025:2017 </vt:lpstr>
      <vt:lpstr>  Clause 4.2 Confidentiality – Similar to ISO/IEC 17025:2017 </vt:lpstr>
      <vt:lpstr>  Clause 5 Structural requirements – Similar to ISO/IEC 17025:2017 </vt:lpstr>
      <vt:lpstr>  Clause 6.1 General– Similar to ISO/IEC 17025:2017 </vt:lpstr>
      <vt:lpstr>  Clause 6.2 Personnel – Some changes in old 17043 standard  - Clause 4.2 </vt:lpstr>
      <vt:lpstr>  Clause 6.3 Facilities &amp; environmental conditions – Some changes in old 17043 standard  - Clause 4.3 </vt:lpstr>
      <vt:lpstr>  Clause 6.4 Externally provided products and services – Similar to ISO/IEC 17025:2017 </vt:lpstr>
      <vt:lpstr>  Clause 7.1.1 Review of requests, tenders &amp; contracts  (Old standard clause 5.4)    </vt:lpstr>
      <vt:lpstr>  Clause 7.1.2 PT Scheme communication  (Old standard clause 4.9)  </vt:lpstr>
      <vt:lpstr>  Clause 7.2.1 Design &amp; Planning - General  (Old standard clause 4.4.1)  </vt:lpstr>
      <vt:lpstr>  Clause 7.2.1 Design &amp; Planning - General  (Old standard clause 4.4.1)  </vt:lpstr>
      <vt:lpstr>  Clause 7.2.1 Design &amp; Planning - General  (Old standard clause 4.4.1)  </vt:lpstr>
      <vt:lpstr>  Clause 7.2.2 Statistical design  (Old standard clause 4.4.4)  </vt:lpstr>
      <vt:lpstr>  Clause 7.2.3 Determination of assigned value  (Old standard clause 4.4.5)  </vt:lpstr>
      <vt:lpstr>  Clause 7.3.1 Production of PT items  (Old standard clause 4.4.2)  </vt:lpstr>
      <vt:lpstr>  Clause 7.3.2 Homogeneity &amp; stability assessment of PT items  (Old standard clause 4.4.3)  </vt:lpstr>
      <vt:lpstr>  Clause 7.3.2 Homogeneity &amp; stability assessment of PT items  (Old standard clause 4.4.3)  </vt:lpstr>
      <vt:lpstr>  Clause 7.3.3 Handling and storage of PT items  (Old standard clause 4.6.2)  </vt:lpstr>
      <vt:lpstr>  Clause 7.3.4 Packaging, labelling &amp; distribution of PT items  (Old standard clause 4.6.3)  </vt:lpstr>
      <vt:lpstr>  Clause 7.3.5 Instructions for participants (Old standard clause 4.6.1)  </vt:lpstr>
      <vt:lpstr>  Clause 7.4.1 Data analysis (Old standard clause 4.7.1)  </vt:lpstr>
      <vt:lpstr>  Clause 7.4.3 PT reports (Old standard clause 4.8)  </vt:lpstr>
      <vt:lpstr>  Clause 7.5.1 Technical records (Old standard clause 5.13.2)  </vt:lpstr>
      <vt:lpstr>  Clause 7.5.3 Surveillance of the processes NEW ADDITION </vt:lpstr>
      <vt:lpstr>  Clause 7.6 Handling of complaints (Old standard clause 5.8)  </vt:lpstr>
      <vt:lpstr>  Clause 7.7 Handling of appeals (Old standard clause 5.8)  </vt:lpstr>
      <vt:lpstr>Clause 8.1 General requirements - Similar to ISO/IEC 17025:2017 </vt:lpstr>
      <vt:lpstr>Clause 8.2 Management system documentation-  Similar to ISO/IEC 17025:2017 </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xavier</dc:creator>
  <cp:lastModifiedBy>User1</cp:lastModifiedBy>
  <cp:revision>84</cp:revision>
  <dcterms:created xsi:type="dcterms:W3CDTF">2011-09-05T09:37:03Z</dcterms:created>
  <dcterms:modified xsi:type="dcterms:W3CDTF">2023-07-06T10:18:07Z</dcterms:modified>
</cp:coreProperties>
</file>